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65" r:id="rId1"/>
  </p:sldMasterIdLst>
  <p:notesMasterIdLst>
    <p:notesMasterId r:id="rId48"/>
  </p:notesMasterIdLst>
  <p:handoutMasterIdLst>
    <p:handoutMasterId r:id="rId49"/>
  </p:handoutMasterIdLst>
  <p:sldIdLst>
    <p:sldId id="266" r:id="rId2"/>
    <p:sldId id="386" r:id="rId3"/>
    <p:sldId id="353" r:id="rId4"/>
    <p:sldId id="354" r:id="rId5"/>
    <p:sldId id="262" r:id="rId6"/>
    <p:sldId id="279" r:id="rId7"/>
    <p:sldId id="382" r:id="rId8"/>
    <p:sldId id="387" r:id="rId9"/>
    <p:sldId id="388" r:id="rId10"/>
    <p:sldId id="363" r:id="rId11"/>
    <p:sldId id="362" r:id="rId12"/>
    <p:sldId id="389" r:id="rId13"/>
    <p:sldId id="364" r:id="rId14"/>
    <p:sldId id="390" r:id="rId15"/>
    <p:sldId id="365" r:id="rId16"/>
    <p:sldId id="352" r:id="rId17"/>
    <p:sldId id="355" r:id="rId18"/>
    <p:sldId id="391" r:id="rId19"/>
    <p:sldId id="392" r:id="rId20"/>
    <p:sldId id="361" r:id="rId21"/>
    <p:sldId id="393" r:id="rId22"/>
    <p:sldId id="394" r:id="rId23"/>
    <p:sldId id="395" r:id="rId24"/>
    <p:sldId id="396" r:id="rId25"/>
    <p:sldId id="397" r:id="rId26"/>
    <p:sldId id="366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6" r:id="rId35"/>
    <p:sldId id="405" r:id="rId36"/>
    <p:sldId id="407" r:id="rId37"/>
    <p:sldId id="409" r:id="rId38"/>
    <p:sldId id="410" r:id="rId39"/>
    <p:sldId id="408" r:id="rId40"/>
    <p:sldId id="411" r:id="rId41"/>
    <p:sldId id="412" r:id="rId42"/>
    <p:sldId id="413" r:id="rId43"/>
    <p:sldId id="371" r:id="rId44"/>
    <p:sldId id="372" r:id="rId45"/>
    <p:sldId id="384" r:id="rId46"/>
    <p:sldId id="37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C1A02"/>
    <a:srgbClr val="FFFFFF"/>
    <a:srgbClr val="FFFF00"/>
    <a:srgbClr val="99FF33"/>
    <a:srgbClr val="000000"/>
    <a:srgbClr val="33CCFF"/>
    <a:srgbClr val="0099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0845" autoAdjust="0"/>
  </p:normalViewPr>
  <p:slideViewPr>
    <p:cSldViewPr snapToGrid="0">
      <p:cViewPr varScale="1">
        <p:scale>
          <a:sx n="85" d="100"/>
          <a:sy n="85" d="100"/>
        </p:scale>
        <p:origin x="586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59F2163-F2C8-4D1C-9AB2-2293AF30A8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0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8630483-2C14-49D2-8F27-9DB71576AC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558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AE01E2-A7DF-4B37-975B-132FAFD046DF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8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F23A8-3BCF-4E4B-AD8B-61FA9EDFEE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B6764C-2C62-4379-A5AF-E78B70E97F53}" type="datetime1">
              <a:rPr lang="en-GB" smtClean="0"/>
              <a:pPr>
                <a:defRPr/>
              </a:pPr>
              <a:t>01/12/2025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05485-BCC9-42CD-B5B9-A2CE1052DAA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6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12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03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85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36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35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9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27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0123"/>
            <a:ext cx="5157787" cy="5225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62655"/>
            <a:ext cx="5157787" cy="34270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2240123"/>
            <a:ext cx="5183188" cy="5225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762655"/>
            <a:ext cx="5183188" cy="34270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893162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148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838200" y="893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/>
              <a:t>Click to edit Master title style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72974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12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18724"/>
            <a:ext cx="10515600" cy="3958241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893162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362200"/>
            <a:ext cx="5384800" cy="3733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00800" y="2362200"/>
            <a:ext cx="5384800" cy="17907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00800" y="4305300"/>
            <a:ext cx="5384800" cy="17907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893162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0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3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8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9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1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0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7DE6118-2437-4B30-8E3C-4D2BE6020583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82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759" r:id="rId18"/>
    <p:sldLayoutId id="2147483760" r:id="rId19"/>
    <p:sldLayoutId id="2147483764" r:id="rId20"/>
    <p:sldLayoutId id="2147483766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office.gov.uk/hadobs/hadcet/" TargetMode="External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hyperlink" Target="https://www.metoffice.gov.uk/hadobs/hadukp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itu.edu.tr/~tokerem/The_Book_of_R.pdf" TargetMode="External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doc/contrib/Paradis-rdebuts_en.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 and </a:t>
            </a:r>
            <a:r>
              <a:rPr lang="en-GB" b="1" dirty="0" err="1"/>
              <a:t>Larg</a:t>
            </a:r>
            <a:r>
              <a:rPr lang="en-GB" b="1" dirty="0"/>
              <a:t>(</a:t>
            </a:r>
            <a:r>
              <a:rPr lang="en-GB" b="1" dirty="0" err="1"/>
              <a:t>ish</a:t>
            </a:r>
            <a:r>
              <a:rPr lang="en-GB" b="1" dirty="0"/>
              <a:t>) Data</a:t>
            </a:r>
            <a:br>
              <a:rPr lang="en-GB" b="1" dirty="0"/>
            </a:br>
            <a:r>
              <a:rPr lang="en-GB" sz="4400" b="1" dirty="0"/>
              <a:t>A Very Basic Introduction</a:t>
            </a:r>
            <a:endParaRPr lang="en-US" sz="36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800" dirty="0"/>
              <a:t>John Wainwright</a:t>
            </a:r>
            <a:endParaRPr lang="en-GB" dirty="0"/>
          </a:p>
          <a:p>
            <a:r>
              <a:rPr lang="en-GB" dirty="0"/>
              <a:t>BSG Training Course, Windsor </a:t>
            </a:r>
          </a:p>
          <a:p>
            <a:r>
              <a:rPr lang="en-GB" dirty="0"/>
              <a:t>December 2025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968210" y="5184441"/>
            <a:ext cx="2669131" cy="1614141"/>
            <a:chOff x="6948264" y="5661248"/>
            <a:chExt cx="1944216" cy="1175753"/>
          </a:xfrm>
        </p:grpSpPr>
        <p:sp>
          <p:nvSpPr>
            <p:cNvPr id="5" name="Rectangle 4"/>
            <p:cNvSpPr/>
            <p:nvPr/>
          </p:nvSpPr>
          <p:spPr>
            <a:xfrm>
              <a:off x="6948264" y="5661248"/>
              <a:ext cx="1944216" cy="11757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2" y="5805264"/>
              <a:ext cx="1819660" cy="9936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A65C08-9E62-D2F8-3622-7C409483956F}"/>
              </a:ext>
            </a:extLst>
          </p:cNvPr>
          <p:cNvSpPr txBox="1"/>
          <p:nvPr/>
        </p:nvSpPr>
        <p:spPr>
          <a:xfrm>
            <a:off x="2508807" y="4704224"/>
            <a:ext cx="7166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https://github.com/john-wainwright/RAndData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50603-7281-DAA5-A86F-C180D5B3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70" y="5316806"/>
            <a:ext cx="1960626" cy="1519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basics</a:t>
            </a:r>
          </a:p>
        </p:txBody>
      </p:sp>
    </p:spTree>
    <p:extLst>
      <p:ext uri="{BB962C8B-B14F-4D97-AF65-F5344CB8AC3E}">
        <p14:creationId xmlns:p14="http://schemas.microsoft.com/office/powerpoint/2010/main" val="316791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278404" y="2432662"/>
            <a:ext cx="3657258" cy="544884"/>
          </a:xfrm>
        </p:spPr>
        <p:txBody>
          <a:bodyPr>
            <a:normAutofit/>
          </a:bodyPr>
          <a:lstStyle/>
          <a:p>
            <a:r>
              <a:rPr lang="en-GB" dirty="0"/>
              <a:t>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278404" y="2977549"/>
            <a:ext cx="3657258" cy="3411063"/>
          </a:xfrm>
        </p:spPr>
        <p:txBody>
          <a:bodyPr/>
          <a:lstStyle/>
          <a:p>
            <a:r>
              <a:rPr lang="en-GB" dirty="0"/>
              <a:t>Integer		a &lt;- 1</a:t>
            </a:r>
          </a:p>
          <a:p>
            <a:r>
              <a:rPr lang="en-GB" dirty="0"/>
              <a:t>Numeric		a &lt;- 1.0</a:t>
            </a:r>
          </a:p>
          <a:p>
            <a:r>
              <a:rPr lang="en-GB" dirty="0"/>
              <a:t>Characters	a &lt;- ‘1’</a:t>
            </a:r>
          </a:p>
          <a:p>
            <a:r>
              <a:rPr lang="en-GB" dirty="0"/>
              <a:t>Factors		</a:t>
            </a:r>
            <a:r>
              <a:rPr lang="en-GB" sz="2000" dirty="0"/>
              <a:t>a &lt;- factor (1)</a:t>
            </a:r>
            <a:endParaRPr lang="en-GB" dirty="0"/>
          </a:p>
          <a:p>
            <a:r>
              <a:rPr lang="en-GB" dirty="0"/>
              <a:t>Boolean		a &lt;- TRUE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245225" y="2432666"/>
            <a:ext cx="3671498" cy="544883"/>
          </a:xfrm>
        </p:spPr>
        <p:txBody>
          <a:bodyPr/>
          <a:lstStyle/>
          <a:p>
            <a:r>
              <a:rPr lang="en-GB" dirty="0"/>
              <a:t>Conversion to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245225" y="2977549"/>
            <a:ext cx="3671498" cy="3411063"/>
          </a:xfrm>
        </p:spPr>
        <p:txBody>
          <a:bodyPr/>
          <a:lstStyle/>
          <a:p>
            <a:r>
              <a:rPr lang="en-GB" dirty="0" err="1"/>
              <a:t>as.integer</a:t>
            </a:r>
            <a:r>
              <a:rPr lang="en-GB" dirty="0"/>
              <a:t> ()</a:t>
            </a:r>
          </a:p>
          <a:p>
            <a:r>
              <a:rPr lang="en-GB" dirty="0" err="1"/>
              <a:t>as.numeric</a:t>
            </a:r>
            <a:r>
              <a:rPr lang="en-GB" dirty="0"/>
              <a:t> ()</a:t>
            </a:r>
          </a:p>
          <a:p>
            <a:r>
              <a:rPr lang="en-GB" dirty="0" err="1"/>
              <a:t>as.character</a:t>
            </a:r>
            <a:r>
              <a:rPr lang="en-GB" dirty="0"/>
              <a:t> ()</a:t>
            </a:r>
          </a:p>
          <a:p>
            <a:r>
              <a:rPr lang="en-GB" dirty="0" err="1"/>
              <a:t>as.factor</a:t>
            </a:r>
            <a:r>
              <a:rPr lang="en-GB" dirty="0"/>
              <a:t> ()</a:t>
            </a:r>
          </a:p>
          <a:p>
            <a:r>
              <a:rPr lang="en-GB" dirty="0" err="1"/>
              <a:t>as.logical</a:t>
            </a:r>
            <a:r>
              <a:rPr lang="en-GB" dirty="0"/>
              <a:t> 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80265" y="4453566"/>
            <a:ext cx="8046222" cy="1701963"/>
            <a:chOff x="256265" y="4258491"/>
            <a:chExt cx="8046222" cy="1701963"/>
          </a:xfrm>
        </p:grpSpPr>
        <p:sp>
          <p:nvSpPr>
            <p:cNvPr id="8" name="Freeform 7"/>
            <p:cNvSpPr/>
            <p:nvPr/>
          </p:nvSpPr>
          <p:spPr>
            <a:xfrm>
              <a:off x="256265" y="4258491"/>
              <a:ext cx="612415" cy="1463040"/>
            </a:xfrm>
            <a:custGeom>
              <a:avLst/>
              <a:gdLst>
                <a:gd name="connsiteX0" fmla="*/ 534038 w 612415"/>
                <a:gd name="connsiteY0" fmla="*/ 0 h 1463040"/>
                <a:gd name="connsiteX1" fmla="*/ 63775 w 612415"/>
                <a:gd name="connsiteY1" fmla="*/ 359229 h 1463040"/>
                <a:gd name="connsiteX2" fmla="*/ 63775 w 612415"/>
                <a:gd name="connsiteY2" fmla="*/ 1038498 h 1463040"/>
                <a:gd name="connsiteX3" fmla="*/ 612415 w 612415"/>
                <a:gd name="connsiteY3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415" h="1463040">
                  <a:moveTo>
                    <a:pt x="534038" y="0"/>
                  </a:moveTo>
                  <a:cubicBezTo>
                    <a:pt x="338095" y="93073"/>
                    <a:pt x="142152" y="186146"/>
                    <a:pt x="63775" y="359229"/>
                  </a:cubicBezTo>
                  <a:cubicBezTo>
                    <a:pt x="-14602" y="532312"/>
                    <a:pt x="-27665" y="854529"/>
                    <a:pt x="63775" y="1038498"/>
                  </a:cubicBezTo>
                  <a:cubicBezTo>
                    <a:pt x="155215" y="1222467"/>
                    <a:pt x="383815" y="1342753"/>
                    <a:pt x="612415" y="1463040"/>
                  </a:cubicBezTo>
                </a:path>
              </a:pathLst>
            </a:custGeom>
            <a:noFill/>
            <a:ln w="60325"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5400" y="5314123"/>
              <a:ext cx="7427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Gill Sans MT" panose="020B0502020104020203" pitchFamily="34" charset="0"/>
                </a:rPr>
                <a:t>Think of factors as grouping variables.  They become important in certain types of statistical analysis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4F5F2E-1E02-B8FA-3204-90E1B1836FEE}"/>
              </a:ext>
            </a:extLst>
          </p:cNvPr>
          <p:cNvSpPr txBox="1"/>
          <p:nvPr/>
        </p:nvSpPr>
        <p:spPr>
          <a:xfrm>
            <a:off x="5033457" y="2014913"/>
            <a:ext cx="544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Gill Sans MT" panose="020B0502020104020203" pitchFamily="34" charset="0"/>
              </a:rPr>
              <a:t>Note the preferred use of &lt;- to assign values in R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2D73CBFD-FED6-E95A-0241-82FCC675191B}"/>
              </a:ext>
            </a:extLst>
          </p:cNvPr>
          <p:cNvSpPr/>
          <p:nvPr/>
        </p:nvSpPr>
        <p:spPr>
          <a:xfrm rot="2366446" flipH="1">
            <a:off x="4938650" y="2272483"/>
            <a:ext cx="45719" cy="946140"/>
          </a:xfrm>
          <a:custGeom>
            <a:avLst/>
            <a:gdLst>
              <a:gd name="connsiteX0" fmla="*/ 534038 w 612415"/>
              <a:gd name="connsiteY0" fmla="*/ 0 h 1463040"/>
              <a:gd name="connsiteX1" fmla="*/ 63775 w 612415"/>
              <a:gd name="connsiteY1" fmla="*/ 359229 h 1463040"/>
              <a:gd name="connsiteX2" fmla="*/ 63775 w 612415"/>
              <a:gd name="connsiteY2" fmla="*/ 1038498 h 1463040"/>
              <a:gd name="connsiteX3" fmla="*/ 612415 w 612415"/>
              <a:gd name="connsiteY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415" h="1463040">
                <a:moveTo>
                  <a:pt x="534038" y="0"/>
                </a:moveTo>
                <a:cubicBezTo>
                  <a:pt x="338095" y="93073"/>
                  <a:pt x="142152" y="186146"/>
                  <a:pt x="63775" y="359229"/>
                </a:cubicBezTo>
                <a:cubicBezTo>
                  <a:pt x="-14602" y="532312"/>
                  <a:pt x="-27665" y="854529"/>
                  <a:pt x="63775" y="1038498"/>
                </a:cubicBezTo>
                <a:cubicBezTo>
                  <a:pt x="155215" y="1222467"/>
                  <a:pt x="383815" y="1342753"/>
                  <a:pt x="612415" y="1463040"/>
                </a:cubicBezTo>
              </a:path>
            </a:pathLst>
          </a:custGeom>
          <a:noFill/>
          <a:ln w="603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6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Combine function:	c (“John”, “Wainwright”), c (1, 2)</a:t>
            </a:r>
          </a:p>
          <a:p>
            <a:r>
              <a:rPr lang="en-GB" dirty="0"/>
              <a:t>Statistical functions:	mean (a), mean (a, na.rm = TRUE)</a:t>
            </a:r>
          </a:p>
          <a:p>
            <a:r>
              <a:rPr lang="en-GB" dirty="0"/>
              <a:t>Mathematical functions:	</a:t>
            </a:r>
            <a:r>
              <a:rPr lang="en-GB" dirty="0" err="1"/>
              <a:t>exp</a:t>
            </a:r>
            <a:r>
              <a:rPr lang="en-GB" dirty="0"/>
              <a:t> (a), log (a)</a:t>
            </a:r>
          </a:p>
          <a:p>
            <a:endParaRPr lang="en-GB" dirty="0"/>
          </a:p>
          <a:p>
            <a:r>
              <a:rPr lang="en-GB" dirty="0"/>
              <a:t>Combinations of functions:	mean (</a:t>
            </a:r>
            <a:r>
              <a:rPr lang="en-GB" dirty="0" err="1"/>
              <a:t>exp</a:t>
            </a:r>
            <a:r>
              <a:rPr lang="en-GB" dirty="0"/>
              <a:t> (a))</a:t>
            </a:r>
          </a:p>
          <a:p>
            <a:r>
              <a:rPr lang="en-GB" dirty="0"/>
              <a:t>(parentheses are important to define precedence)</a:t>
            </a:r>
          </a:p>
          <a:p>
            <a:endParaRPr lang="en-GB" dirty="0"/>
          </a:p>
          <a:p>
            <a:r>
              <a:rPr lang="en-GB" dirty="0"/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113086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487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The basic data structure in R is a data frame, i.e. columns of variables with rows for each observation</a:t>
            </a:r>
          </a:p>
          <a:p>
            <a:pPr>
              <a:lnSpc>
                <a:spcPct val="110000"/>
              </a:lnSpc>
            </a:pPr>
            <a:r>
              <a:rPr lang="en-GB" dirty="0" err="1"/>
              <a:t>data.frame</a:t>
            </a:r>
            <a:r>
              <a:rPr lang="en-GB" dirty="0"/>
              <a:t> () creates a data frame from scratch</a:t>
            </a:r>
          </a:p>
          <a:p>
            <a:pPr>
              <a:lnSpc>
                <a:spcPct val="110000"/>
              </a:lnSpc>
            </a:pPr>
            <a:r>
              <a:rPr lang="en-GB" dirty="0"/>
              <a:t>We have just created a data frame using the read.csv () function</a:t>
            </a:r>
          </a:p>
          <a:p>
            <a:pPr>
              <a:lnSpc>
                <a:spcPct val="110000"/>
              </a:lnSpc>
            </a:pPr>
            <a:r>
              <a:rPr lang="en-GB" dirty="0"/>
              <a:t>Click on the name of the data frame in the Environment Pane or type View (</a:t>
            </a:r>
            <a:r>
              <a:rPr lang="en-GB" dirty="0" err="1"/>
              <a:t>data_frame_name</a:t>
            </a:r>
            <a:r>
              <a:rPr lang="en-GB" dirty="0"/>
              <a:t>) to see what it contains.  Note that you cannot (for good reason) edit the data in the data frame here</a:t>
            </a:r>
          </a:p>
          <a:p>
            <a:pPr>
              <a:lnSpc>
                <a:spcPct val="110000"/>
              </a:lnSpc>
            </a:pPr>
            <a:r>
              <a:rPr lang="en-GB" dirty="0"/>
              <a:t>To access the columns, use $</a:t>
            </a:r>
            <a:r>
              <a:rPr lang="en-GB" dirty="0" err="1"/>
              <a:t>column_name</a:t>
            </a:r>
            <a:r>
              <a:rPr lang="en-GB" dirty="0"/>
              <a:t> or [column number] or [“</a:t>
            </a:r>
            <a:r>
              <a:rPr lang="en-GB" dirty="0" err="1"/>
              <a:t>column_name</a:t>
            </a:r>
            <a:r>
              <a:rPr lang="en-GB" dirty="0"/>
              <a:t>”]</a:t>
            </a:r>
          </a:p>
          <a:p>
            <a:pPr>
              <a:lnSpc>
                <a:spcPct val="110000"/>
              </a:lnSpc>
            </a:pPr>
            <a:r>
              <a:rPr lang="en-GB" dirty="0"/>
              <a:t>To access the rows, use [</a:t>
            </a:r>
            <a:r>
              <a:rPr lang="en-GB" dirty="0" err="1"/>
              <a:t>row_number</a:t>
            </a:r>
            <a:r>
              <a:rPr lang="en-GB" dirty="0"/>
              <a:t>, ]</a:t>
            </a:r>
          </a:p>
          <a:p>
            <a:pPr>
              <a:lnSpc>
                <a:spcPct val="110000"/>
              </a:lnSpc>
            </a:pPr>
            <a:r>
              <a:rPr lang="en-GB" dirty="0"/>
              <a:t>To access any element, use [</a:t>
            </a:r>
            <a:r>
              <a:rPr lang="en-GB" dirty="0" err="1"/>
              <a:t>row_number</a:t>
            </a:r>
            <a:r>
              <a:rPr lang="en-GB" dirty="0"/>
              <a:t>, </a:t>
            </a:r>
            <a:r>
              <a:rPr lang="en-GB" dirty="0" err="1"/>
              <a:t>column_number</a:t>
            </a:r>
            <a:r>
              <a:rPr lang="en-GB" dirty="0"/>
              <a:t>] (but note having to do this can be avoided in most cases, which speeds things up a lot)</a:t>
            </a:r>
          </a:p>
          <a:p>
            <a:pPr>
              <a:lnSpc>
                <a:spcPct val="110000"/>
              </a:lnSpc>
            </a:pPr>
            <a:r>
              <a:rPr lang="en-GB" dirty="0"/>
              <a:t>Note the difference between a data frame, an array, a matrix and a list.  Advanced R has many different types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65919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6C07-4D46-F119-0BF8-9C89A707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922A4-53AE-DDC8-DC27-9160681F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Base R has a range of functions for simple statistics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 that if there are missing values in the data, R will default to saying the overall result is a missing value, unless we tell it to ignore the missing values using na.rm = TRUE (type mean (</a:t>
            </a:r>
            <a:r>
              <a:rPr lang="en-GB" dirty="0" err="1"/>
              <a:t>durhamData$Tmax</a:t>
            </a:r>
            <a:r>
              <a:rPr lang="en-GB" dirty="0"/>
              <a:t>) into the console to see this is the case)</a:t>
            </a:r>
          </a:p>
          <a:p>
            <a:r>
              <a:rPr lang="en-GB" dirty="0"/>
              <a:t>To see what’s in the base and stats libraries in R, you can type in the console:</a:t>
            </a:r>
          </a:p>
          <a:p>
            <a:r>
              <a:rPr lang="en-GB" dirty="0"/>
              <a:t>&gt; library (help = "base")</a:t>
            </a:r>
          </a:p>
          <a:p>
            <a:r>
              <a:rPr lang="en-GB" dirty="0"/>
              <a:t>&gt; library (help = "stats")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845D2-87F9-02F5-5005-4AF708C9CCE7}"/>
              </a:ext>
            </a:extLst>
          </p:cNvPr>
          <p:cNvSpPr txBox="1"/>
          <p:nvPr/>
        </p:nvSpPr>
        <p:spPr>
          <a:xfrm>
            <a:off x="5921322" y="4867874"/>
            <a:ext cx="395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These libraries are always available without an extra library call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5B2FA08-A812-B035-4AF0-EA0228BB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05" y="2185567"/>
            <a:ext cx="6259071" cy="10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9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377614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R is an extensible language, making it extremely powerful and flexible</a:t>
            </a:r>
          </a:p>
          <a:p>
            <a:r>
              <a:rPr lang="en-GB" sz="2200" dirty="0"/>
              <a:t>Extra functions are stored in Libraries, installed from packages on CRAN (or elsewhere)</a:t>
            </a:r>
          </a:p>
          <a:p>
            <a:r>
              <a:rPr lang="en-GB" sz="2200" dirty="0"/>
              <a:t>In our test script we used:</a:t>
            </a:r>
          </a:p>
          <a:p>
            <a:endParaRPr lang="en-GB" sz="2200" dirty="0"/>
          </a:p>
          <a:p>
            <a:r>
              <a:rPr lang="en-GB" sz="2200" dirty="0"/>
              <a:t>To install the </a:t>
            </a:r>
            <a:r>
              <a:rPr lang="en-GB" sz="2200" dirty="0" err="1"/>
              <a:t>tidyverse</a:t>
            </a:r>
            <a:r>
              <a:rPr lang="en-GB" sz="2200" dirty="0"/>
              <a:t> and </a:t>
            </a:r>
            <a:r>
              <a:rPr lang="en-GB" sz="2200" dirty="0" err="1"/>
              <a:t>gridExtra</a:t>
            </a:r>
            <a:r>
              <a:rPr lang="en-GB" sz="2200" dirty="0"/>
              <a:t> packages from CRAN</a:t>
            </a:r>
          </a:p>
          <a:p>
            <a:r>
              <a:rPr lang="en-GB" sz="2200" dirty="0"/>
              <a:t>We tell our current script that we want to use the installed libraries with: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43DE1B7-1A49-02C1-08CE-349F6F153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64" y="3112524"/>
            <a:ext cx="5255656" cy="649300"/>
          </a:xfrm>
          <a:prstGeom prst="rect">
            <a:avLst/>
          </a:prstGeom>
        </p:spPr>
      </p:pic>
      <p:pic>
        <p:nvPicPr>
          <p:cNvPr id="6" name="Picture 5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F5A4B939-4159-6E15-3C95-94704928C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40" y="4897861"/>
            <a:ext cx="2505096" cy="1786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A47DDE-417E-4009-6E77-284032BF0D97}"/>
              </a:ext>
            </a:extLst>
          </p:cNvPr>
          <p:cNvSpPr txBox="1"/>
          <p:nvPr/>
        </p:nvSpPr>
        <p:spPr>
          <a:xfrm>
            <a:off x="4369615" y="5620433"/>
            <a:ext cx="650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(actually, all we need are the library () lines, but I’ve put an extra tweak in to promote reproducibility)</a:t>
            </a:r>
          </a:p>
        </p:txBody>
      </p:sp>
    </p:spTree>
    <p:extLst>
      <p:ext uri="{BB962C8B-B14F-4D97-AF65-F5344CB8AC3E}">
        <p14:creationId xmlns:p14="http://schemas.microsoft.com/office/powerpoint/2010/main" val="196562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416" y="1732450"/>
            <a:ext cx="6646252" cy="4319434"/>
          </a:xfrm>
        </p:spPr>
        <p:txBody>
          <a:bodyPr>
            <a:normAutofit/>
          </a:bodyPr>
          <a:lstStyle/>
          <a:p>
            <a:r>
              <a:rPr lang="en-GB" sz="2400" dirty="0" err="1"/>
              <a:t>tidyr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dplyr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23470-895B-5ADA-133C-588C9826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30" y="1818908"/>
            <a:ext cx="1151001" cy="1329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5F4F0-16BD-31B0-9D36-120AB878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90" y="3387442"/>
            <a:ext cx="1142438" cy="1319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9CFE4-2B9B-BDEE-D972-01F242AD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90" y="4938547"/>
            <a:ext cx="1162834" cy="1347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8AE93-676E-F6FF-6BE7-344319864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17"/>
          <a:stretch/>
        </p:blipFill>
        <p:spPr>
          <a:xfrm>
            <a:off x="4553800" y="1818908"/>
            <a:ext cx="2632172" cy="1448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60D16-F1D3-DD30-7D05-3585FBB9E6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58583"/>
          <a:stretch/>
        </p:blipFill>
        <p:spPr>
          <a:xfrm>
            <a:off x="7185972" y="1818908"/>
            <a:ext cx="3451560" cy="1448548"/>
          </a:xfrm>
          <a:prstGeom prst="rect">
            <a:avLst/>
          </a:prstGeom>
        </p:spPr>
      </p:pic>
      <p:pic>
        <p:nvPicPr>
          <p:cNvPr id="14" name="Picture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E7081A-9773-DFB0-D27F-66FDE0B48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00" y="3429003"/>
            <a:ext cx="3919640" cy="1243085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41027911-887D-F39D-FD92-86FEE1D017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70"/>
          <a:stretch/>
        </p:blipFill>
        <p:spPr>
          <a:xfrm>
            <a:off x="4541553" y="5302033"/>
            <a:ext cx="2828023" cy="1448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84248D-455F-33AC-F848-21557F7F4D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9"/>
          <a:stretch/>
        </p:blipFill>
        <p:spPr>
          <a:xfrm>
            <a:off x="7500988" y="5307522"/>
            <a:ext cx="2832314" cy="14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3E3F-E0D9-7D88-629F-CAB9131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6002E-8AE8-8945-7804-2C5EC565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174552"/>
            <a:ext cx="10121758" cy="3409128"/>
          </a:xfrm>
        </p:spPr>
        <p:txBody>
          <a:bodyPr>
            <a:normAutofit/>
          </a:bodyPr>
          <a:lstStyle/>
          <a:p>
            <a:r>
              <a:rPr lang="en-GB" dirty="0"/>
              <a:t>Let’s apply </a:t>
            </a:r>
            <a:r>
              <a:rPr lang="en-GB" dirty="0" err="1"/>
              <a:t>dplyr</a:t>
            </a:r>
            <a:r>
              <a:rPr lang="en-GB" dirty="0"/>
              <a:t> and </a:t>
            </a:r>
            <a:r>
              <a:rPr lang="en-GB" dirty="0" err="1"/>
              <a:t>lubridate</a:t>
            </a:r>
            <a:r>
              <a:rPr lang="en-GB" dirty="0"/>
              <a:t> to create a new variable called date: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%&gt;% is the pipe – it sends the dataset as the first argument to the next function (mutate here)</a:t>
            </a:r>
          </a:p>
          <a:p>
            <a:r>
              <a:rPr lang="en-GB" dirty="0"/>
              <a:t>mutate is a </a:t>
            </a:r>
            <a:r>
              <a:rPr lang="en-GB" dirty="0" err="1"/>
              <a:t>dplyr</a:t>
            </a:r>
            <a:r>
              <a:rPr lang="en-GB" dirty="0"/>
              <a:t> function to create a new variable (column)</a:t>
            </a:r>
          </a:p>
          <a:p>
            <a:r>
              <a:rPr lang="en-GB" dirty="0" err="1"/>
              <a:t>make_date</a:t>
            </a:r>
            <a:r>
              <a:rPr lang="en-GB" dirty="0"/>
              <a:t> (year, month, day) is a </a:t>
            </a:r>
            <a:r>
              <a:rPr lang="en-GB" dirty="0" err="1"/>
              <a:t>lubridate</a:t>
            </a:r>
            <a:r>
              <a:rPr lang="en-GB" dirty="0"/>
              <a:t> function to combine separate values into a single date-time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83CAD6-9B52-C640-1455-C470F8B5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346" y="1826869"/>
            <a:ext cx="1162690" cy="1347687"/>
          </a:xfrm>
          <a:prstGeom prst="rect">
            <a:avLst/>
          </a:prstGeom>
        </p:spPr>
      </p:pic>
      <p:pic>
        <p:nvPicPr>
          <p:cNvPr id="7" name="Picture 6" descr="A computer screen shot&#10;&#10;Description automatically generated with medium confidence">
            <a:extLst>
              <a:ext uri="{FF2B5EF4-FFF2-40B4-BE49-F238E27FC236}">
                <a16:creationId xmlns:a16="http://schemas.microsoft.com/office/drawing/2014/main" id="{9188ECA7-2768-0565-D1FE-735C185C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66" y="1826869"/>
            <a:ext cx="4512678" cy="1356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35F3A-5CA1-E256-A82C-4BD2E94C7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14" y="3683445"/>
            <a:ext cx="7023178" cy="6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7BD6-AA90-D627-0AFA-2F5ADA5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2B14-766B-7E5C-893D-365D574C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72" y="1732453"/>
            <a:ext cx="10353762" cy="4058751"/>
          </a:xfrm>
        </p:spPr>
        <p:txBody>
          <a:bodyPr/>
          <a:lstStyle/>
          <a:p>
            <a:r>
              <a:rPr lang="en-GB" dirty="0"/>
              <a:t>To make a simple plot, we call </a:t>
            </a:r>
            <a:r>
              <a:rPr lang="en-GB" dirty="0" err="1"/>
              <a:t>ggplot</a:t>
            </a:r>
            <a:r>
              <a:rPr lang="en-GB" dirty="0"/>
              <a:t> with a reference to the data to be used</a:t>
            </a:r>
          </a:p>
          <a:p>
            <a:r>
              <a:rPr lang="en-GB" dirty="0" err="1"/>
              <a:t>geom_line</a:t>
            </a:r>
            <a:r>
              <a:rPr lang="en-GB" dirty="0"/>
              <a:t> gives the aesthetics (</a:t>
            </a:r>
            <a:r>
              <a:rPr lang="en-GB" dirty="0" err="1"/>
              <a:t>aes</a:t>
            </a:r>
            <a:r>
              <a:rPr lang="en-GB" dirty="0"/>
              <a:t>) of the x and y data</a:t>
            </a:r>
          </a:p>
          <a:p>
            <a:r>
              <a:rPr lang="en-GB" dirty="0"/>
              <a:t>Each component of the plot is added to the previous one using 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93CB-A9FF-46E0-7DA0-C3A7BCD2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34" y="232366"/>
            <a:ext cx="1162834" cy="1347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C3BA2-16DC-6E23-BC03-25D34B533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96" y="3065122"/>
            <a:ext cx="7235606" cy="686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0142F-9B8F-BBD7-3377-5F13ECC9F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389" y="3815994"/>
            <a:ext cx="4442574" cy="2995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C980F2-C4BB-044D-CB26-8F37B064ED3E}"/>
              </a:ext>
            </a:extLst>
          </p:cNvPr>
          <p:cNvSpPr txBox="1"/>
          <p:nvPr/>
        </p:nvSpPr>
        <p:spPr>
          <a:xfrm>
            <a:off x="8417859" y="4401671"/>
            <a:ext cx="3137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graph should appear in the Plots pane in </a:t>
            </a:r>
            <a:r>
              <a:rPr lang="en-GB" i="1" dirty="0" err="1"/>
              <a:t>Rstudio</a:t>
            </a:r>
            <a:r>
              <a:rPr lang="en-GB" i="1" dirty="0"/>
              <a:t>.  You can save it from there (though we’ll see later that there’s a better method) or copy it to the clipboard</a:t>
            </a:r>
          </a:p>
        </p:txBody>
      </p:sp>
    </p:spTree>
    <p:extLst>
      <p:ext uri="{BB962C8B-B14F-4D97-AF65-F5344CB8AC3E}">
        <p14:creationId xmlns:p14="http://schemas.microsoft.com/office/powerpoint/2010/main" val="137846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D479-1B6B-7629-04B9-81E7340A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output from R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5C274E49-849E-EE63-0D1B-6663A0F91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3" y="1425389"/>
            <a:ext cx="9581533" cy="49754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619D5-1C51-6208-5EE6-4B7CB8C55981}"/>
              </a:ext>
            </a:extLst>
          </p:cNvPr>
          <p:cNvSpPr txBox="1"/>
          <p:nvPr/>
        </p:nvSpPr>
        <p:spPr>
          <a:xfrm>
            <a:off x="242046" y="6499412"/>
            <a:ext cx="119499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Wainwright J, G Ayala 2021 ‘Reconstructing the Neolithic River </a:t>
            </a:r>
            <a:r>
              <a:rPr lang="en-GB" sz="11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Çarşamba</a:t>
            </a:r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 riverscape of </a:t>
            </a:r>
            <a:r>
              <a:rPr lang="en-GB" sz="11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Çatalhöyük</a:t>
            </a:r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Turkey’, </a:t>
            </a:r>
            <a:r>
              <a:rPr lang="en-GB" sz="1100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Holocene </a:t>
            </a:r>
            <a:r>
              <a:rPr lang="en-GB" sz="11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32(11)</a:t>
            </a:r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1277–1304. </a:t>
            </a:r>
            <a:r>
              <a:rPr lang="en-GB" sz="11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10.1177/09596836211041744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254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52917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BB1208-BC83-86F2-20EB-B9B77A05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dplyr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8E5D2-F799-5752-3D38-6E9FB172B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65285"/>
          </a:xfrm>
        </p:spPr>
        <p:txBody>
          <a:bodyPr>
            <a:normAutofit/>
          </a:bodyPr>
          <a:lstStyle/>
          <a:p>
            <a:r>
              <a:rPr lang="en-GB" dirty="0"/>
              <a:t>The previous graph contained all the data, but it’s not easy to work out what’s happening.  Let’s use </a:t>
            </a:r>
            <a:r>
              <a:rPr lang="en-GB" dirty="0" err="1"/>
              <a:t>dplyr</a:t>
            </a:r>
            <a:r>
              <a:rPr lang="en-GB" dirty="0"/>
              <a:t> to calculate annual statistics to simplify things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 we now have a new data frame called </a:t>
            </a:r>
            <a:r>
              <a:rPr lang="en-GB" dirty="0" err="1"/>
              <a:t>durhamAnnual</a:t>
            </a:r>
            <a:endParaRPr lang="en-GB" dirty="0"/>
          </a:p>
          <a:p>
            <a:r>
              <a:rPr lang="en-GB" dirty="0"/>
              <a:t>We use </a:t>
            </a:r>
            <a:r>
              <a:rPr lang="en-GB" dirty="0" err="1"/>
              <a:t>group_by</a:t>
            </a:r>
            <a:r>
              <a:rPr lang="en-GB" dirty="0"/>
              <a:t> () to tell R we want grouped data</a:t>
            </a:r>
          </a:p>
          <a:p>
            <a:r>
              <a:rPr lang="en-GB" dirty="0"/>
              <a:t>And summarize () does the calculations for each of these groups</a:t>
            </a:r>
          </a:p>
          <a:p>
            <a:r>
              <a:rPr lang="en-GB" dirty="0" err="1"/>
              <a:t>durhamAnnual</a:t>
            </a:r>
            <a:r>
              <a:rPr lang="en-GB" dirty="0"/>
              <a:t> now has 176 observations – one for each year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8DFF0-2B2D-7731-22BE-07A7FF2F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58" y="260266"/>
            <a:ext cx="1142438" cy="1319784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7DC6568-F766-A597-6AD9-33F1C5994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81" y="2679286"/>
            <a:ext cx="7606056" cy="13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F80EE3-1A3A-F4F4-0A3D-5D11C0DF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65" y="3009433"/>
            <a:ext cx="5401512" cy="3641621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06427BB-A18F-6287-6AAB-9D7C3877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07" y="2198522"/>
            <a:ext cx="6553646" cy="741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79D46-CC38-D445-0C4A-881DD669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ggplot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4627-58F2-E95A-BCF1-2FAB56DD3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Again, let’s check the output by plotting: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E1777-BE3C-FA8A-CCE0-6CB6C042369A}"/>
              </a:ext>
            </a:extLst>
          </p:cNvPr>
          <p:cNvSpPr txBox="1"/>
          <p:nvPr/>
        </p:nvSpPr>
        <p:spPr>
          <a:xfrm>
            <a:off x="7895932" y="1409284"/>
            <a:ext cx="2772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Passing a value to a colour aesthetic causes </a:t>
            </a:r>
            <a:r>
              <a:rPr lang="en-GB" sz="1600" i="1" dirty="0" err="1"/>
              <a:t>ggplot</a:t>
            </a:r>
            <a:r>
              <a:rPr lang="en-GB" sz="1600" i="1" dirty="0"/>
              <a:t> to choose a colour and generate a legend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F017E8-7324-EB13-15FE-B41C2CE387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20128" y="1947896"/>
            <a:ext cx="775804" cy="46612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44241B-9170-D516-786D-F4842206C1FF}"/>
              </a:ext>
            </a:extLst>
          </p:cNvPr>
          <p:cNvSpPr txBox="1"/>
          <p:nvPr/>
        </p:nvSpPr>
        <p:spPr>
          <a:xfrm>
            <a:off x="1749977" y="3596124"/>
            <a:ext cx="215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can adjust the labels of the axes and the legend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B874DD-3914-C05C-A6ED-9687F888065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825921" y="2939602"/>
            <a:ext cx="520180" cy="65652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303E9-2573-C617-CC91-77D406C25F3B}"/>
              </a:ext>
            </a:extLst>
          </p:cNvPr>
          <p:cNvCxnSpPr>
            <a:cxnSpLocks/>
          </p:cNvCxnSpPr>
          <p:nvPr/>
        </p:nvCxnSpPr>
        <p:spPr>
          <a:xfrm flipH="1" flipV="1">
            <a:off x="8320035" y="3405675"/>
            <a:ext cx="1325737" cy="483037"/>
          </a:xfrm>
          <a:prstGeom prst="straightConnector1">
            <a:avLst/>
          </a:prstGeom>
          <a:ln w="69850">
            <a:solidFill>
              <a:srgbClr val="C0000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435A0A-1B38-1239-919F-22B2FBD43A4C}"/>
              </a:ext>
            </a:extLst>
          </p:cNvPr>
          <p:cNvSpPr txBox="1"/>
          <p:nvPr/>
        </p:nvSpPr>
        <p:spPr>
          <a:xfrm>
            <a:off x="9331671" y="3719234"/>
            <a:ext cx="277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Something odd seems to be happening at the end of the plot</a:t>
            </a:r>
          </a:p>
        </p:txBody>
      </p:sp>
    </p:spTree>
    <p:extLst>
      <p:ext uri="{BB962C8B-B14F-4D97-AF65-F5344CB8AC3E}">
        <p14:creationId xmlns:p14="http://schemas.microsoft.com/office/powerpoint/2010/main" val="189146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FAE08-DE2C-236A-746E-86810EBB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59" y="257218"/>
            <a:ext cx="11002945" cy="6167966"/>
          </a:xfrm>
        </p:spPr>
        <p:txBody>
          <a:bodyPr/>
          <a:lstStyle/>
          <a:p>
            <a:r>
              <a:rPr lang="en-GB" dirty="0"/>
              <a:t>It’s even more obvious in the rainfall plot, so let’s look at the data at this point using the tail 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EF20D-C912-9839-D890-1538722F7E52}"/>
              </a:ext>
            </a:extLst>
          </p:cNvPr>
          <p:cNvSpPr txBox="1"/>
          <p:nvPr/>
        </p:nvSpPr>
        <p:spPr>
          <a:xfrm>
            <a:off x="8027070" y="5362801"/>
            <a:ext cx="387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Our  original data only continue to the end of October 2025, causing the issues with the statistics for that year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BCF25-51A7-C53F-F064-BA360740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80" y="751778"/>
            <a:ext cx="5251687" cy="3540611"/>
          </a:xfrm>
          <a:prstGeom prst="rect">
            <a:avLst/>
          </a:prstGeom>
        </p:spPr>
      </p:pic>
      <p:pic>
        <p:nvPicPr>
          <p:cNvPr id="8" name="Picture 7" descr="A screen shot of a number&#10;&#10;AI-generated content may be incorrect.">
            <a:extLst>
              <a:ext uri="{FF2B5EF4-FFF2-40B4-BE49-F238E27FC236}">
                <a16:creationId xmlns:a16="http://schemas.microsoft.com/office/drawing/2014/main" id="{B0188687-0730-8E99-144E-20C9476CF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17" y="4343627"/>
            <a:ext cx="6533253" cy="2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DB61-A6BC-E67D-A0D3-359074A5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dplyr</a:t>
            </a:r>
            <a:r>
              <a:rPr lang="en-GB" dirty="0"/>
              <a:t>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6935-50F7-B49D-460F-F68AEBC2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Luckily, there’s a relatively easy fix: we can use filter () from </a:t>
            </a:r>
            <a:r>
              <a:rPr lang="en-GB" dirty="0" err="1"/>
              <a:t>dplyr</a:t>
            </a:r>
            <a:r>
              <a:rPr lang="en-GB" dirty="0"/>
              <a:t> to avoid calculations for the last year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 when we repeat the plots: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0301532-6229-B128-B1C2-ED128C3F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92" y="2210512"/>
            <a:ext cx="7307765" cy="1507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BE55C-BD36-72C8-E3E5-8356FEF7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96" y="4224656"/>
            <a:ext cx="3793777" cy="21916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B1811-684F-B2A4-FBEB-503D8FA0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23" y="4195953"/>
            <a:ext cx="3793777" cy="21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E872C7-2EED-0322-AA38-154569B5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0" y="1469542"/>
            <a:ext cx="6842631" cy="101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6509-BB3A-1058-D170-14CD7F07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4" y="524259"/>
            <a:ext cx="10856260" cy="5266945"/>
          </a:xfrm>
        </p:spPr>
        <p:txBody>
          <a:bodyPr/>
          <a:lstStyle/>
          <a:p>
            <a:r>
              <a:rPr lang="en-GB" dirty="0"/>
              <a:t>We need to take a slightly different approach to calculate the mean temperature, as the calculation is across the rows rather than by group: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B2DB5-3800-8C0D-7073-B4325617056B}"/>
              </a:ext>
            </a:extLst>
          </p:cNvPr>
          <p:cNvSpPr txBox="1"/>
          <p:nvPr/>
        </p:nvSpPr>
        <p:spPr>
          <a:xfrm>
            <a:off x="7682501" y="1412334"/>
            <a:ext cx="4066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err="1"/>
              <a:t>rowwise</a:t>
            </a:r>
            <a:r>
              <a:rPr lang="en-GB" sz="2000" i="1" dirty="0"/>
              <a:t> () tells </a:t>
            </a:r>
            <a:r>
              <a:rPr lang="en-GB" sz="2000" i="1" dirty="0" err="1"/>
              <a:t>dplyr</a:t>
            </a:r>
            <a:r>
              <a:rPr lang="en-GB" sz="2000" i="1" dirty="0"/>
              <a:t> to do the following calculations on a row-by-row basis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77926-4096-BF04-A12E-54F6A85EBC5F}"/>
              </a:ext>
            </a:extLst>
          </p:cNvPr>
          <p:cNvCxnSpPr>
            <a:cxnSpLocks/>
          </p:cNvCxnSpPr>
          <p:nvPr/>
        </p:nvCxnSpPr>
        <p:spPr>
          <a:xfrm flipH="1">
            <a:off x="3478306" y="1811102"/>
            <a:ext cx="4204195" cy="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E627-C5F4-DCC5-0AD7-D64BBF0E6DC1}"/>
              </a:ext>
            </a:extLst>
          </p:cNvPr>
          <p:cNvSpPr txBox="1"/>
          <p:nvPr/>
        </p:nvSpPr>
        <p:spPr>
          <a:xfrm>
            <a:off x="8324396" y="4477252"/>
            <a:ext cx="2397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And we can add the mean temperatures to our plot as 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6AED4-BC61-434F-4C1C-F8AB25B2299F}"/>
              </a:ext>
            </a:extLst>
          </p:cNvPr>
          <p:cNvSpPr txBox="1"/>
          <p:nvPr/>
        </p:nvSpPr>
        <p:spPr>
          <a:xfrm>
            <a:off x="1004046" y="2465566"/>
            <a:ext cx="10390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Note how we’ve built up the data wrangling step-by-step</a:t>
            </a:r>
          </a:p>
          <a:p>
            <a:r>
              <a:rPr lang="en-GB" sz="2000" i="1" dirty="0"/>
              <a:t>In this step, we’ve taken then </a:t>
            </a:r>
            <a:r>
              <a:rPr lang="en-GB" sz="2000" i="1" dirty="0" err="1"/>
              <a:t>durhamAnnual</a:t>
            </a:r>
            <a:r>
              <a:rPr lang="en-GB" sz="2000" i="1" dirty="0"/>
              <a:t> data from the previous step, done the </a:t>
            </a:r>
            <a:r>
              <a:rPr lang="en-GB" sz="2000" i="1" dirty="0" err="1"/>
              <a:t>rowwise</a:t>
            </a:r>
            <a:r>
              <a:rPr lang="en-GB" sz="2000" i="1" dirty="0"/>
              <a:t> calculation, and saved the whole thing back into </a:t>
            </a:r>
            <a:r>
              <a:rPr lang="en-GB" sz="2000" i="1" dirty="0" err="1"/>
              <a:t>durhamAnnual</a:t>
            </a:r>
            <a:endParaRPr lang="en-GB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895503-D252-8914-F709-75388BDD544F}"/>
              </a:ext>
            </a:extLst>
          </p:cNvPr>
          <p:cNvSpPr txBox="1"/>
          <p:nvPr/>
        </p:nvSpPr>
        <p:spPr>
          <a:xfrm>
            <a:off x="7682502" y="2273876"/>
            <a:ext cx="277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ungroup () stops </a:t>
            </a:r>
            <a:r>
              <a:rPr lang="en-GB" i="1" dirty="0" err="1"/>
              <a:t>rowwise</a:t>
            </a:r>
            <a:r>
              <a:rPr lang="en-GB" i="1" dirty="0"/>
              <a:t>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B7392-697F-4C19-80FD-D7CA9ECDD287}"/>
              </a:ext>
            </a:extLst>
          </p:cNvPr>
          <p:cNvCxnSpPr>
            <a:cxnSpLocks/>
          </p:cNvCxnSpPr>
          <p:nvPr/>
        </p:nvCxnSpPr>
        <p:spPr>
          <a:xfrm flipH="1" flipV="1">
            <a:off x="2922494" y="2309736"/>
            <a:ext cx="4760008" cy="169277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E90CF98-A986-05F0-DEAE-3F90D93F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494" y="3594884"/>
            <a:ext cx="5339148" cy="30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 How does Durham Compare to Other Long Sequences?</a:t>
            </a:r>
          </a:p>
        </p:txBody>
      </p:sp>
    </p:spTree>
    <p:extLst>
      <p:ext uri="{BB962C8B-B14F-4D97-AF65-F5344CB8AC3E}">
        <p14:creationId xmlns:p14="http://schemas.microsoft.com/office/powerpoint/2010/main" val="245109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6AE4C49-E6D0-0F32-FBA1-C19EBF2A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21" y="2764235"/>
            <a:ext cx="6431029" cy="10935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757EBD-E613-14A5-4811-EA3BDDD7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10402-039C-2186-EB99-6FBED755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Hadley Centre maintain the Central England Temperature record (originally developed by Gordon Manley) which dates back to 1659 and is the oldest instrumental record available worldwide (</a:t>
            </a:r>
            <a:r>
              <a:rPr lang="en-GB" dirty="0">
                <a:hlinkClick r:id="rId3"/>
              </a:rPr>
              <a:t>https://www.metoffice.gov.uk/hadobs/hadcet/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is also an England and Wales precipitation data series going back to 1766 at (</a:t>
            </a:r>
            <a:r>
              <a:rPr lang="en-GB" dirty="0">
                <a:hlinkClick r:id="rId4"/>
              </a:rPr>
              <a:t>https://www.metoffice.gov.uk/hadobs/hadukp/</a:t>
            </a:r>
            <a:r>
              <a:rPr lang="en-GB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A4A70-A9EC-6F39-30CC-7044A74C641B}"/>
              </a:ext>
            </a:extLst>
          </p:cNvPr>
          <p:cNvSpPr txBox="1"/>
          <p:nvPr/>
        </p:nvSpPr>
        <p:spPr>
          <a:xfrm>
            <a:off x="998504" y="3790618"/>
            <a:ext cx="282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These files are space separated, so we use </a:t>
            </a:r>
            <a:r>
              <a:rPr lang="en-GB" sz="1600" i="1" dirty="0" err="1"/>
              <a:t>read.table</a:t>
            </a:r>
            <a:r>
              <a:rPr lang="en-GB" sz="1600" i="1" dirty="0"/>
              <a:t> with </a:t>
            </a:r>
            <a:r>
              <a:rPr lang="en-GB" sz="1600" i="1" dirty="0" err="1"/>
              <a:t>sep</a:t>
            </a:r>
            <a:r>
              <a:rPr lang="en-GB" sz="1600" i="1" dirty="0"/>
              <a:t> = “”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45122C-3DB9-B518-64E0-E73DE5B9534D}"/>
              </a:ext>
            </a:extLst>
          </p:cNvPr>
          <p:cNvCxnSpPr>
            <a:cxnSpLocks/>
          </p:cNvCxnSpPr>
          <p:nvPr/>
        </p:nvCxnSpPr>
        <p:spPr>
          <a:xfrm flipV="1">
            <a:off x="3819861" y="3067382"/>
            <a:ext cx="1411226" cy="103467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48396D-027D-6FA4-757F-D03CE7EC4128}"/>
              </a:ext>
            </a:extLst>
          </p:cNvPr>
          <p:cNvSpPr txBox="1"/>
          <p:nvPr/>
        </p:nvSpPr>
        <p:spPr>
          <a:xfrm>
            <a:off x="9235750" y="2764235"/>
            <a:ext cx="227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There’s a header with the variable names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DDF817-5988-19B2-6EA5-0ED76B0EA06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642900" y="3056623"/>
            <a:ext cx="2592850" cy="24942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17C-0680-29EB-F918-523923752BD5}"/>
              </a:ext>
            </a:extLst>
          </p:cNvPr>
          <p:cNvSpPr txBox="1"/>
          <p:nvPr/>
        </p:nvSpPr>
        <p:spPr>
          <a:xfrm>
            <a:off x="8966880" y="5956012"/>
            <a:ext cx="272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want missing data to be seen as missing, not the coded values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281E43-9E03-76D7-E568-6646BE46F058}"/>
              </a:ext>
            </a:extLst>
          </p:cNvPr>
          <p:cNvCxnSpPr>
            <a:cxnSpLocks/>
          </p:cNvCxnSpPr>
          <p:nvPr/>
        </p:nvCxnSpPr>
        <p:spPr>
          <a:xfrm flipH="1" flipV="1">
            <a:off x="7532916" y="6354946"/>
            <a:ext cx="641822" cy="567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FE114-EE22-D354-B6C8-D35DDB364204}"/>
              </a:ext>
            </a:extLst>
          </p:cNvPr>
          <p:cNvSpPr txBox="1"/>
          <p:nvPr/>
        </p:nvSpPr>
        <p:spPr>
          <a:xfrm>
            <a:off x="387832" y="4308513"/>
            <a:ext cx="8847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Note that </a:t>
            </a:r>
            <a:r>
              <a:rPr lang="en-GB" sz="1600" i="1" dirty="0" err="1"/>
              <a:t>sep</a:t>
            </a:r>
            <a:r>
              <a:rPr lang="en-GB" sz="1600" i="1" dirty="0"/>
              <a:t> = "" looks for any number of white spaces; </a:t>
            </a:r>
            <a:r>
              <a:rPr lang="en-GB" sz="1600" i="1" dirty="0" err="1"/>
              <a:t>sep</a:t>
            </a:r>
            <a:r>
              <a:rPr lang="en-GB" sz="1600" i="1" dirty="0"/>
              <a:t> = " " would only look for a single white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EB531-7881-4183-ED97-161F0FF44762}"/>
              </a:ext>
            </a:extLst>
          </p:cNvPr>
          <p:cNvSpPr txBox="1"/>
          <p:nvPr/>
        </p:nvSpPr>
        <p:spPr>
          <a:xfrm>
            <a:off x="9235750" y="3347160"/>
            <a:ext cx="227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Don’t read in the metadata at the top of the file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970159-C591-24F3-6D47-62661DC0FCFC}"/>
              </a:ext>
            </a:extLst>
          </p:cNvPr>
          <p:cNvCxnSpPr>
            <a:cxnSpLocks/>
          </p:cNvCxnSpPr>
          <p:nvPr/>
        </p:nvCxnSpPr>
        <p:spPr>
          <a:xfrm flipH="1" flipV="1">
            <a:off x="6307757" y="3504826"/>
            <a:ext cx="2927993" cy="3670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66D0888-9106-8DEA-C103-4B1D68109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87" y="5503713"/>
            <a:ext cx="6442793" cy="1077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21FAE8-C0BC-1E05-68D5-FAC1F6D482DA}"/>
              </a:ext>
            </a:extLst>
          </p:cNvPr>
          <p:cNvSpPr txBox="1"/>
          <p:nvPr/>
        </p:nvSpPr>
        <p:spPr>
          <a:xfrm>
            <a:off x="159572" y="5740365"/>
            <a:ext cx="2279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There are metadata at the top of the file, that we want to be ignored when reading the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8574B-7D67-34A2-9C19-1F2D8ED5F29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439476" y="6186513"/>
            <a:ext cx="2587181" cy="9246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494EFB-51C8-5E0E-A2E3-E633BD5786B0}"/>
              </a:ext>
            </a:extLst>
          </p:cNvPr>
          <p:cNvCxnSpPr>
            <a:cxnSpLocks/>
          </p:cNvCxnSpPr>
          <p:nvPr/>
        </p:nvCxnSpPr>
        <p:spPr>
          <a:xfrm flipH="1">
            <a:off x="8295025" y="6260637"/>
            <a:ext cx="671855" cy="172888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9A697F-513E-3187-029C-6BD49B3ECDC5}"/>
              </a:ext>
            </a:extLst>
          </p:cNvPr>
          <p:cNvSpPr txBox="1"/>
          <p:nvPr/>
        </p:nvSpPr>
        <p:spPr>
          <a:xfrm>
            <a:off x="9122757" y="3903101"/>
            <a:ext cx="272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want missing data to be seen as missing, not the coded values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50A22D-BDED-E7ED-6D01-64D1D71880C0}"/>
              </a:ext>
            </a:extLst>
          </p:cNvPr>
          <p:cNvCxnSpPr>
            <a:cxnSpLocks/>
          </p:cNvCxnSpPr>
          <p:nvPr/>
        </p:nvCxnSpPr>
        <p:spPr>
          <a:xfrm flipH="1" flipV="1">
            <a:off x="8174738" y="3790618"/>
            <a:ext cx="948019" cy="417108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42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8E3EAABF-69FF-57A3-E465-7B5A84E3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84" y="2574082"/>
            <a:ext cx="7510419" cy="2138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BBBF1-692E-7AD4-DA0E-4C5A0CAA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54DB8-361D-0D1B-5317-8F29B8BA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71" y="1732449"/>
            <a:ext cx="10721788" cy="4058751"/>
          </a:xfrm>
        </p:spPr>
        <p:txBody>
          <a:bodyPr/>
          <a:lstStyle/>
          <a:p>
            <a:r>
              <a:rPr lang="en-GB" dirty="0" err="1"/>
              <a:t>dplyr</a:t>
            </a:r>
            <a:r>
              <a:rPr lang="en-GB" dirty="0"/>
              <a:t> can easily join datasets where there are matching variables – in this case the year: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D5E70-BBC3-D22B-01F9-0126242961ED}"/>
              </a:ext>
            </a:extLst>
          </p:cNvPr>
          <p:cNvSpPr txBox="1"/>
          <p:nvPr/>
        </p:nvSpPr>
        <p:spPr>
          <a:xfrm>
            <a:off x="7847581" y="2235142"/>
            <a:ext cx="4102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Both the CET and EWP have a variable called Year</a:t>
            </a:r>
          </a:p>
          <a:p>
            <a:r>
              <a:rPr lang="en-GB" i="1" dirty="0" err="1"/>
              <a:t>left_join</a:t>
            </a:r>
            <a:r>
              <a:rPr lang="en-GB" i="1" dirty="0"/>
              <a:t> () takes the values from the first dataset and matches to the same values in the second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E8273F-D3F3-00A7-754F-9F7B1CDFA106}"/>
              </a:ext>
            </a:extLst>
          </p:cNvPr>
          <p:cNvCxnSpPr>
            <a:cxnSpLocks/>
          </p:cNvCxnSpPr>
          <p:nvPr/>
        </p:nvCxnSpPr>
        <p:spPr>
          <a:xfrm flipH="1">
            <a:off x="6212541" y="2390235"/>
            <a:ext cx="1712259" cy="54122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88C36F-B6A5-FD5A-84AE-83D667F80ACA}"/>
              </a:ext>
            </a:extLst>
          </p:cNvPr>
          <p:cNvSpPr txBox="1"/>
          <p:nvPr/>
        </p:nvSpPr>
        <p:spPr>
          <a:xfrm>
            <a:off x="7504601" y="4290170"/>
            <a:ext cx="398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Durham dataset has the year variable but it’s all lower case – so we need to tell </a:t>
            </a:r>
            <a:r>
              <a:rPr lang="en-GB" i="1" dirty="0" err="1"/>
              <a:t>left_join</a:t>
            </a:r>
            <a:r>
              <a:rPr lang="en-GB" i="1" dirty="0"/>
              <a:t> () about how to map them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E8F21-4015-4709-6FCB-94AB082CD50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97775" y="3628633"/>
            <a:ext cx="733233" cy="142390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FDF06C-5410-A409-FA9B-06F2429B2836}"/>
              </a:ext>
            </a:extLst>
          </p:cNvPr>
          <p:cNvSpPr txBox="1"/>
          <p:nvPr/>
        </p:nvSpPr>
        <p:spPr>
          <a:xfrm>
            <a:off x="447417" y="5052536"/>
            <a:ext cx="3100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CET and EWP both use the variable name Annual, but they mean different things, so let’s use mutate () to make more sense of them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7485FD-266D-4F21-E229-D4DCE3F589AF}"/>
              </a:ext>
            </a:extLst>
          </p:cNvPr>
          <p:cNvCxnSpPr>
            <a:cxnSpLocks/>
          </p:cNvCxnSpPr>
          <p:nvPr/>
        </p:nvCxnSpPr>
        <p:spPr>
          <a:xfrm flipH="1" flipV="1">
            <a:off x="3027662" y="4069976"/>
            <a:ext cx="1153509" cy="113347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3B60E9-8B7B-FD2C-ADD6-1376189DCD59}"/>
              </a:ext>
            </a:extLst>
          </p:cNvPr>
          <p:cNvSpPr txBox="1"/>
          <p:nvPr/>
        </p:nvSpPr>
        <p:spPr>
          <a:xfrm>
            <a:off x="4204726" y="5051582"/>
            <a:ext cx="301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We only want to use the annual data, so let’s save space by just keeping those variables in the combined dataset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13CC4B-47F4-55B1-3A29-279DFB226D6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991451" y="4492120"/>
            <a:ext cx="513150" cy="25971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3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E1D99-B45A-D9F7-E5D8-3324951D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18" y="1532260"/>
            <a:ext cx="8596796" cy="4966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6DA5C-D2D9-3268-9C73-8064FFBB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</p:spTree>
    <p:extLst>
      <p:ext uri="{BB962C8B-B14F-4D97-AF65-F5344CB8AC3E}">
        <p14:creationId xmlns:p14="http://schemas.microsoft.com/office/powerpoint/2010/main" val="283612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94" y="2377589"/>
            <a:ext cx="7959746" cy="33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DE3AC-E8E3-8263-FFDE-72ECF7AC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18" y="1532260"/>
            <a:ext cx="8596796" cy="4966319"/>
          </a:xfrm>
          <a:prstGeom prst="rect">
            <a:avLst/>
          </a:prstGeom>
        </p:spPr>
      </p:pic>
      <p:pic>
        <p:nvPicPr>
          <p:cNvPr id="23" name="Picture 2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8C222D-BE06-E0D4-3F93-BCE2BD14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92" y="5700933"/>
            <a:ext cx="4756301" cy="1190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6DA5C-D2D9-3268-9C73-8064FFBB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6C4A5-E823-0F57-2C09-F6D8EE39AB4A}"/>
              </a:ext>
            </a:extLst>
          </p:cNvPr>
          <p:cNvSpPr txBox="1"/>
          <p:nvPr/>
        </p:nvSpPr>
        <p:spPr>
          <a:xfrm>
            <a:off x="2584704" y="3126871"/>
            <a:ext cx="3724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Create panels for each of the plots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BCC42C-B89A-F68E-7531-5272A44631E7}"/>
              </a:ext>
            </a:extLst>
          </p:cNvPr>
          <p:cNvCxnSpPr/>
          <p:nvPr/>
        </p:nvCxnSpPr>
        <p:spPr>
          <a:xfrm flipV="1">
            <a:off x="4864611" y="2574975"/>
            <a:ext cx="428729" cy="537645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AD7ED2-6677-3262-A16F-5746503D4578}"/>
              </a:ext>
            </a:extLst>
          </p:cNvPr>
          <p:cNvCxnSpPr>
            <a:cxnSpLocks/>
          </p:cNvCxnSpPr>
          <p:nvPr/>
        </p:nvCxnSpPr>
        <p:spPr>
          <a:xfrm>
            <a:off x="4864607" y="3496203"/>
            <a:ext cx="428730" cy="354970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2EF360-9CCF-5993-7F9D-E03750BA481A}"/>
              </a:ext>
            </a:extLst>
          </p:cNvPr>
          <p:cNvSpPr txBox="1"/>
          <p:nvPr/>
        </p:nvSpPr>
        <p:spPr>
          <a:xfrm>
            <a:off x="4864610" y="5651958"/>
            <a:ext cx="51347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the panels into graphics objects (</a:t>
            </a:r>
            <a:r>
              <a:rPr lang="en-GB" dirty="0" err="1"/>
              <a:t>Grobs</a:t>
            </a:r>
            <a:r>
              <a:rPr lang="en-GB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D409F9-D50C-A8A7-FAB4-E4499666670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32553" y="5836624"/>
            <a:ext cx="432054" cy="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0AC561-517A-D9FC-6AD4-03B2CA1D0E1C}"/>
              </a:ext>
            </a:extLst>
          </p:cNvPr>
          <p:cNvSpPr txBox="1"/>
          <p:nvPr/>
        </p:nvSpPr>
        <p:spPr>
          <a:xfrm>
            <a:off x="6286195" y="6041579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Combine the </a:t>
            </a:r>
            <a:r>
              <a:rPr lang="en-GB" dirty="0" err="1"/>
              <a:t>Grobs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A35A0-69CA-327C-6BF4-677735E66B8C}"/>
              </a:ext>
            </a:extLst>
          </p:cNvPr>
          <p:cNvSpPr txBox="1"/>
          <p:nvPr/>
        </p:nvSpPr>
        <p:spPr>
          <a:xfrm>
            <a:off x="6286198" y="6413734"/>
            <a:ext cx="38010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Plot the </a:t>
            </a:r>
            <a:r>
              <a:rPr lang="en-GB" dirty="0" err="1"/>
              <a:t>Grobs</a:t>
            </a:r>
            <a:r>
              <a:rPr lang="en-GB" dirty="0"/>
              <a:t> using the grid library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EC8F25-2A47-862E-6FE3-7ADD0E486DC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780281" y="6598403"/>
            <a:ext cx="2505914" cy="18777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08D4F43-AA5F-3019-CC8A-879E39D36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37" y="1513331"/>
            <a:ext cx="5349704" cy="952583"/>
          </a:xfrm>
          <a:prstGeom prst="rect">
            <a:avLst/>
          </a:prstGeom>
        </p:spPr>
      </p:pic>
      <p:pic>
        <p:nvPicPr>
          <p:cNvPr id="21" name="Picture 2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A069FD-A649-BCA4-7C98-7A50087D0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37" y="3602618"/>
            <a:ext cx="600508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97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9834-874C-C9FB-19B4-CDDBD318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8D58-544D-F7D1-AB5F-D4AFB607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2DB6F-FFBB-9857-33A6-9F29CF3E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209" y="1580050"/>
            <a:ext cx="7289582" cy="42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C0AE2-66FD-BEFC-BC9E-208C3C6D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209" y="1580050"/>
            <a:ext cx="7289582" cy="421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A9834-874C-C9FB-19B4-CDDBD318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9284A-2A6B-1E0C-6D9D-534994E9111C}"/>
              </a:ext>
            </a:extLst>
          </p:cNvPr>
          <p:cNvSpPr txBox="1"/>
          <p:nvPr/>
        </p:nvSpPr>
        <p:spPr>
          <a:xfrm>
            <a:off x="8402983" y="4248571"/>
            <a:ext cx="166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 err="1">
                <a:solidFill>
                  <a:schemeClr val="bg1"/>
                </a:solidFill>
              </a:rPr>
              <a:t>geom_point</a:t>
            </a:r>
            <a:r>
              <a:rPr lang="en-GB" sz="1600" b="1" i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308EA-369D-6ADD-B284-E3F3A953ABFE}"/>
              </a:ext>
            </a:extLst>
          </p:cNvPr>
          <p:cNvSpPr txBox="1"/>
          <p:nvPr/>
        </p:nvSpPr>
        <p:spPr>
          <a:xfrm>
            <a:off x="3084404" y="2534807"/>
            <a:ext cx="166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i="1" dirty="0" err="1">
                <a:solidFill>
                  <a:schemeClr val="bg1"/>
                </a:solidFill>
              </a:rPr>
              <a:t>geom_abline</a:t>
            </a:r>
            <a:r>
              <a:rPr lang="en-GB" sz="1600" b="1" i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F9484-2C40-CC7A-A4DF-A12DAE0884AE}"/>
              </a:ext>
            </a:extLst>
          </p:cNvPr>
          <p:cNvSpPr txBox="1"/>
          <p:nvPr/>
        </p:nvSpPr>
        <p:spPr>
          <a:xfrm>
            <a:off x="3528161" y="4814945"/>
            <a:ext cx="182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 err="1">
                <a:solidFill>
                  <a:schemeClr val="bg1"/>
                </a:solidFill>
              </a:rPr>
              <a:t>geom_smooth</a:t>
            </a:r>
            <a:r>
              <a:rPr lang="en-GB" sz="1600" b="1" i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EB4DC-D6D1-98EB-4F1C-7835F4FC9665}"/>
              </a:ext>
            </a:extLst>
          </p:cNvPr>
          <p:cNvSpPr txBox="1"/>
          <p:nvPr/>
        </p:nvSpPr>
        <p:spPr>
          <a:xfrm>
            <a:off x="7324937" y="1804168"/>
            <a:ext cx="182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>
                <a:solidFill>
                  <a:schemeClr val="bg1"/>
                </a:solidFill>
              </a:rPr>
              <a:t>annotate ()</a:t>
            </a:r>
          </a:p>
        </p:txBody>
      </p: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E8E1F60-5543-46B8-7872-5E720CF16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29" y="5241627"/>
            <a:ext cx="4363281" cy="1520023"/>
          </a:xfrm>
          <a:prstGeom prst="rect">
            <a:avLst/>
          </a:prstGeom>
        </p:spPr>
      </p:pic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12512FE-84D5-10E4-66E7-5E06475C0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35" y="5193716"/>
            <a:ext cx="4229937" cy="15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4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3DA10D-A70B-A8C7-6ABA-63C0B529E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30" y="3289109"/>
            <a:ext cx="5517929" cy="3479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82B1D-BF91-2065-7C53-438857FBA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8" y="2642681"/>
            <a:ext cx="4822995" cy="43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2F3C-60FC-8BD7-43A3-3A173890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lm</a:t>
            </a:r>
            <a:r>
              <a:rPr lang="en-GB" dirty="0"/>
              <a:t> () fits a linear model to the dataset</a:t>
            </a:r>
          </a:p>
          <a:p>
            <a:r>
              <a:rPr lang="en-GB" dirty="0"/>
              <a:t>Save it to an object and output the object using summary 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F6198-A504-0386-DC34-79A0B234C07C}"/>
              </a:ext>
            </a:extLst>
          </p:cNvPr>
          <p:cNvSpPr txBox="1"/>
          <p:nvPr/>
        </p:nvSpPr>
        <p:spPr>
          <a:xfrm>
            <a:off x="7605879" y="2686423"/>
            <a:ext cx="385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We specify the model to fit using a tilde ~  (read the tilde as “as a function of”)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C6879B-2065-CA7B-57BF-C93465D22A1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841475" y="2858157"/>
            <a:ext cx="764404" cy="15143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A44F86-6BC7-77F7-EFD5-2933A37C33AD}"/>
              </a:ext>
            </a:extLst>
          </p:cNvPr>
          <p:cNvSpPr txBox="1"/>
          <p:nvPr/>
        </p:nvSpPr>
        <p:spPr>
          <a:xfrm>
            <a:off x="7176566" y="4723542"/>
            <a:ext cx="46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 this case, the intercept term is not significant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DD3235-7607-467B-2291-344D3ECBCE0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535271" y="4908208"/>
            <a:ext cx="641295" cy="30628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BFC927-4059-2D4F-2057-1E9862DEBB3D}"/>
              </a:ext>
            </a:extLst>
          </p:cNvPr>
          <p:cNvSpPr txBox="1"/>
          <p:nvPr/>
        </p:nvSpPr>
        <p:spPr>
          <a:xfrm>
            <a:off x="7861912" y="6055444"/>
            <a:ext cx="350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But the overall model is significant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EF225C-9B67-041D-1248-CF869681517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025189" y="6240110"/>
            <a:ext cx="836723" cy="30628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C856B8-4D53-E49B-9470-54156E8A95D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660776" y="5429969"/>
            <a:ext cx="1201136" cy="81014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53F332-BDEB-65A2-7BFC-E9B76AF1B3ED}"/>
              </a:ext>
            </a:extLst>
          </p:cNvPr>
          <p:cNvSpPr txBox="1"/>
          <p:nvPr/>
        </p:nvSpPr>
        <p:spPr>
          <a:xfrm>
            <a:off x="40714" y="5910444"/>
            <a:ext cx="20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Explained variance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30BC4F-C36D-DE89-2763-8408AAF7E768}"/>
              </a:ext>
            </a:extLst>
          </p:cNvPr>
          <p:cNvCxnSpPr>
            <a:cxnSpLocks/>
          </p:cNvCxnSpPr>
          <p:nvPr/>
        </p:nvCxnSpPr>
        <p:spPr>
          <a:xfrm>
            <a:off x="1933419" y="6118491"/>
            <a:ext cx="2064840" cy="30628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7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3B61E28-E895-940C-FB0C-B7E07CD4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2698" y="2782105"/>
            <a:ext cx="6562846" cy="3774101"/>
          </a:xfrm>
          <a:prstGeom prst="rect">
            <a:avLst/>
          </a:prstGeom>
        </p:spPr>
      </p:pic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61A6A50-3FD1-95F8-848E-0D133F96F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7" y="1414538"/>
            <a:ext cx="5467458" cy="68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05EAC-875F-8168-BB0D-46E37819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without an Intercept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C160A-A7C9-3F93-A61D-5F702E1FE410}"/>
              </a:ext>
            </a:extLst>
          </p:cNvPr>
          <p:cNvSpPr txBox="1"/>
          <p:nvPr/>
        </p:nvSpPr>
        <p:spPr>
          <a:xfrm>
            <a:off x="7569304" y="2258115"/>
            <a:ext cx="280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Force the model through the origin using y ~ 0 + x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36F18F-553B-72A8-B547-AE6EA3C5AC28}"/>
              </a:ext>
            </a:extLst>
          </p:cNvPr>
          <p:cNvCxnSpPr>
            <a:cxnSpLocks/>
          </p:cNvCxnSpPr>
          <p:nvPr/>
        </p:nvCxnSpPr>
        <p:spPr>
          <a:xfrm flipH="1" flipV="1">
            <a:off x="7376160" y="1938528"/>
            <a:ext cx="231648" cy="32918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Retrodictions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07FC0-09F1-B3E7-47C8-F9EC6D2D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80050"/>
            <a:ext cx="10434918" cy="47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2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31CC5-206C-3DAD-0982-1C4B6A48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80050"/>
            <a:ext cx="10434918" cy="472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Retrodictions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62A78-CEAB-6CDE-FB1D-0B3B76882EA4}"/>
              </a:ext>
            </a:extLst>
          </p:cNvPr>
          <p:cNvSpPr txBox="1"/>
          <p:nvPr/>
        </p:nvSpPr>
        <p:spPr>
          <a:xfrm>
            <a:off x="7386424" y="1672899"/>
            <a:ext cx="2915819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Get the CET temperature data to make the predictions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A41EB-18E1-D792-CA50-1170FCA49C1B}"/>
              </a:ext>
            </a:extLst>
          </p:cNvPr>
          <p:cNvCxnSpPr>
            <a:cxnSpLocks/>
          </p:cNvCxnSpPr>
          <p:nvPr/>
        </p:nvCxnSpPr>
        <p:spPr>
          <a:xfrm flipH="1">
            <a:off x="6595872" y="2061147"/>
            <a:ext cx="804672" cy="585216"/>
          </a:xfrm>
          <a:prstGeom prst="straightConnector1">
            <a:avLst/>
          </a:prstGeom>
          <a:ln w="698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E05C4-E806-C77C-3A09-BEFE57615C8C}"/>
              </a:ext>
            </a:extLst>
          </p:cNvPr>
          <p:cNvSpPr txBox="1"/>
          <p:nvPr/>
        </p:nvSpPr>
        <p:spPr>
          <a:xfrm>
            <a:off x="6831238" y="2739209"/>
            <a:ext cx="3471005" cy="92333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Use the predict function to take the model object generated using the CET temperature and fit the uncertainty</a:t>
            </a:r>
          </a:p>
        </p:txBody>
      </p:sp>
      <p:pic>
        <p:nvPicPr>
          <p:cNvPr id="9" name="Picture 8" descr="A computer screen with white text and black background&#10;&#10;AI-generated content may be incorrect.">
            <a:extLst>
              <a:ext uri="{FF2B5EF4-FFF2-40B4-BE49-F238E27FC236}">
                <a16:creationId xmlns:a16="http://schemas.microsoft.com/office/drawing/2014/main" id="{EF9129EF-C1B8-0D75-76F6-B3CE1F95FF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59" y="2646363"/>
            <a:ext cx="5052095" cy="28608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9F301D-8C49-1EB1-6ED4-D0B8EAD5D4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426549" y="2843108"/>
            <a:ext cx="1404689" cy="357766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03BBD-8971-1C5B-CC39-A7D32E836886}"/>
              </a:ext>
            </a:extLst>
          </p:cNvPr>
          <p:cNvSpPr txBox="1"/>
          <p:nvPr/>
        </p:nvSpPr>
        <p:spPr>
          <a:xfrm>
            <a:off x="6989734" y="4013175"/>
            <a:ext cx="4036854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Generate a new data frame with the proxy data 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E82FE-42E7-8B12-57B6-09E7DBF20807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585045" y="4117074"/>
            <a:ext cx="1404689" cy="219267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8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6B8F0-A454-02E5-DCE1-CA9A124B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80050"/>
            <a:ext cx="10434918" cy="4726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Retrodictions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51DC03-8F01-FA44-8890-BEC37EEF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9" y="1944413"/>
            <a:ext cx="3810679" cy="1635032"/>
          </a:xfrm>
          <a:prstGeom prst="rect">
            <a:avLst/>
          </a:prstGeom>
        </p:spPr>
      </p:pic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EBF8418-9450-D80F-2BB0-FD9DD3EFB5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9" y="4142138"/>
            <a:ext cx="3810679" cy="1689337"/>
          </a:xfrm>
          <a:prstGeom prst="rect">
            <a:avLst/>
          </a:prstGeom>
        </p:spPr>
      </p:pic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AB96CED-88EE-006D-2220-B6295DE2102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0" y="3230678"/>
            <a:ext cx="5311600" cy="14250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76AD1D-EF1C-4EA5-ED49-E73ADB309FFA}"/>
              </a:ext>
            </a:extLst>
          </p:cNvPr>
          <p:cNvSpPr txBox="1"/>
          <p:nvPr/>
        </p:nvSpPr>
        <p:spPr>
          <a:xfrm>
            <a:off x="7796552" y="4655741"/>
            <a:ext cx="3471005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windows () creates a new window to put the plot into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705499-76EE-B7B6-58D8-C311972915E1}"/>
              </a:ext>
            </a:extLst>
          </p:cNvPr>
          <p:cNvCxnSpPr>
            <a:cxnSpLocks/>
          </p:cNvCxnSpPr>
          <p:nvPr/>
        </p:nvCxnSpPr>
        <p:spPr>
          <a:xfrm flipH="1" flipV="1">
            <a:off x="7200900" y="4305300"/>
            <a:ext cx="581025" cy="35044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13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F10B1C2-DE66-2CF1-FF0A-796F9512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4" y="1989526"/>
            <a:ext cx="8638266" cy="3463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DBA16-AEB0-6075-D97D-618B64DD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Graphs to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0F35B-366F-E6F3-225C-730F81E0DCBC}"/>
              </a:ext>
            </a:extLst>
          </p:cNvPr>
          <p:cNvSpPr txBox="1"/>
          <p:nvPr/>
        </p:nvSpPr>
        <p:spPr>
          <a:xfrm>
            <a:off x="7404259" y="1404754"/>
            <a:ext cx="45305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File type can by specified based on extension only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1D1AF5-30B2-0C7F-CE59-5B351AD1B9D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669542" y="1774086"/>
            <a:ext cx="179308" cy="58477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E88552-6B54-D42F-081A-303DC5969660}"/>
              </a:ext>
            </a:extLst>
          </p:cNvPr>
          <p:cNvSpPr txBox="1"/>
          <p:nvPr/>
        </p:nvSpPr>
        <p:spPr>
          <a:xfrm>
            <a:off x="7495032" y="4175974"/>
            <a:ext cx="33406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Or full specification can be given including resolution and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4F303-4926-00C1-E376-FA222C2B791F}"/>
              </a:ext>
            </a:extLst>
          </p:cNvPr>
          <p:cNvSpPr txBox="1"/>
          <p:nvPr/>
        </p:nvSpPr>
        <p:spPr>
          <a:xfrm>
            <a:off x="495299" y="5684816"/>
            <a:ext cx="1143952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i="1" dirty="0"/>
              <a:t>For simple plots (not </a:t>
            </a:r>
            <a:r>
              <a:rPr lang="en-GB" sz="2800" i="1" dirty="0" err="1"/>
              <a:t>grobs</a:t>
            </a:r>
            <a:r>
              <a:rPr lang="en-GB" sz="2800" i="1" dirty="0"/>
              <a:t>), </a:t>
            </a:r>
            <a:r>
              <a:rPr lang="en-GB" sz="2800" i="1" dirty="0" err="1"/>
              <a:t>ggsave</a:t>
            </a:r>
            <a:r>
              <a:rPr lang="en-GB" sz="2800" i="1" dirty="0"/>
              <a:t> (filename) will save the last plotted graph to file</a:t>
            </a:r>
          </a:p>
        </p:txBody>
      </p:sp>
    </p:spTree>
    <p:extLst>
      <p:ext uri="{BB962C8B-B14F-4D97-AF65-F5344CB8AC3E}">
        <p14:creationId xmlns:p14="http://schemas.microsoft.com/office/powerpoint/2010/main" val="2803608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AFF0D7-CD36-79C8-885E-EB480A1B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92" y="1431282"/>
            <a:ext cx="6815328" cy="1834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0B032-3E79-810B-9391-1FD7088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85B91-8700-A2F6-0903-AD82C39676E2}"/>
              </a:ext>
            </a:extLst>
          </p:cNvPr>
          <p:cNvSpPr txBox="1"/>
          <p:nvPr/>
        </p:nvSpPr>
        <p:spPr>
          <a:xfrm>
            <a:off x="8497824" y="656720"/>
            <a:ext cx="278038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Set up names of 30-year blocks and use mutate to set up a new variable with them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01143B-5ECF-2734-2DDD-67DFFA5D711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238920" y="1580050"/>
            <a:ext cx="1649095" cy="563799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FCAF30-3DF0-F737-DCD7-F6AD1CCA70B9}"/>
              </a:ext>
            </a:extLst>
          </p:cNvPr>
          <p:cNvCxnSpPr>
            <a:cxnSpLocks/>
          </p:cNvCxnSpPr>
          <p:nvPr/>
        </p:nvCxnSpPr>
        <p:spPr>
          <a:xfrm flipH="1">
            <a:off x="7303008" y="1431282"/>
            <a:ext cx="1194816" cy="14877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FBF580-54D3-04A5-281C-3791410F82BC}"/>
              </a:ext>
            </a:extLst>
          </p:cNvPr>
          <p:cNvSpPr txBox="1"/>
          <p:nvPr/>
        </p:nvSpPr>
        <p:spPr>
          <a:xfrm>
            <a:off x="5780004" y="2542035"/>
            <a:ext cx="605957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 err="1"/>
              <a:t>geom_histogram</a:t>
            </a:r>
            <a:r>
              <a:rPr lang="en-GB" i="1" dirty="0"/>
              <a:t> () draws a histogram</a:t>
            </a:r>
          </a:p>
          <a:p>
            <a:r>
              <a:rPr lang="en-GB" i="1" dirty="0" err="1"/>
              <a:t>facet_grid</a:t>
            </a:r>
            <a:r>
              <a:rPr lang="en-GB" i="1" dirty="0"/>
              <a:t> (~variable) draws one geometry per value of the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46E92-F83E-E7FF-BB78-036BFD44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18" y="3429000"/>
            <a:ext cx="7552763" cy="34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9347" y="1732449"/>
            <a:ext cx="6042024" cy="4058750"/>
          </a:xfrm>
        </p:spPr>
        <p:txBody>
          <a:bodyPr>
            <a:noAutofit/>
          </a:bodyPr>
          <a:lstStyle/>
          <a:p>
            <a:r>
              <a:rPr lang="en-GB" sz="3600" dirty="0"/>
              <a:t> FAIR</a:t>
            </a:r>
          </a:p>
          <a:p>
            <a:r>
              <a:rPr lang="en-GB" sz="3600" dirty="0"/>
              <a:t> File reading  	and writing</a:t>
            </a:r>
          </a:p>
          <a:p>
            <a:r>
              <a:rPr lang="en-GB" sz="3600" dirty="0"/>
              <a:t> R basics</a:t>
            </a:r>
          </a:p>
          <a:p>
            <a:r>
              <a:rPr lang="en-GB" sz="3600" dirty="0"/>
              <a:t> Libraries</a:t>
            </a:r>
          </a:p>
          <a:p>
            <a:r>
              <a:rPr lang="en-GB" sz="3600" dirty="0"/>
              <a:t>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71" y="4180117"/>
            <a:ext cx="4203073" cy="2148497"/>
          </a:xfrm>
        </p:spPr>
        <p:txBody>
          <a:bodyPr>
            <a:normAutofit/>
          </a:bodyPr>
          <a:lstStyle/>
          <a:p>
            <a:r>
              <a:rPr lang="en-GB" sz="2800" dirty="0"/>
              <a:t>Example script:</a:t>
            </a:r>
          </a:p>
          <a:p>
            <a:r>
              <a:rPr lang="en-GB" sz="2800" dirty="0" err="1"/>
              <a:t>windsoRscript.R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1EF1-819A-9D84-D8C5-21813E783031}"/>
              </a:ext>
            </a:extLst>
          </p:cNvPr>
          <p:cNvSpPr txBox="1"/>
          <p:nvPr/>
        </p:nvSpPr>
        <p:spPr>
          <a:xfrm>
            <a:off x="3127445" y="5913115"/>
            <a:ext cx="7166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Get the script and the data files from:</a:t>
            </a:r>
          </a:p>
          <a:p>
            <a:r>
              <a:rPr lang="en-GB" sz="2400" dirty="0"/>
              <a:t>https://github.com/john-wainwright/RAndData</a:t>
            </a:r>
          </a:p>
        </p:txBody>
      </p:sp>
    </p:spTree>
    <p:extLst>
      <p:ext uri="{BB962C8B-B14F-4D97-AF65-F5344CB8AC3E}">
        <p14:creationId xmlns:p14="http://schemas.microsoft.com/office/powerpoint/2010/main" val="3267301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B247-BD0E-062E-324F-50506CD7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 with Baseline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A48F3B7-05AC-ADDF-490E-B78F3B960C4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25214" y="1658938"/>
            <a:ext cx="10646979" cy="2230437"/>
          </a:xfrm>
        </p:spPr>
        <p:txBody>
          <a:bodyPr>
            <a:normAutofit/>
          </a:bodyPr>
          <a:lstStyle/>
          <a:p>
            <a:r>
              <a:rPr lang="en-GB" i="1" dirty="0"/>
              <a:t>It’s simple to set up our own functions for repeated actions or calculations</a:t>
            </a:r>
          </a:p>
          <a:p>
            <a:r>
              <a:rPr lang="en-GB" i="1" dirty="0"/>
              <a:t>Input(s) to the function are given in the opening parenthesis</a:t>
            </a:r>
          </a:p>
          <a:p>
            <a:r>
              <a:rPr lang="en-GB" i="1" dirty="0"/>
              <a:t>Any object can be return: a single value, data frame …</a:t>
            </a:r>
          </a:p>
          <a:p>
            <a:r>
              <a:rPr lang="en-GB" i="1" dirty="0"/>
              <a:t>Once function () has been run, the new function can be used in calculations in the same way base R functions or library functions are</a:t>
            </a:r>
          </a:p>
          <a:p>
            <a:endParaRPr lang="en-GB" dirty="0"/>
          </a:p>
        </p:txBody>
      </p:sp>
      <p:pic>
        <p:nvPicPr>
          <p:cNvPr id="6" name="Picture 5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DA10760A-D408-1E97-D2B3-1D794657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7" y="3747926"/>
            <a:ext cx="6572241" cy="2902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21BBD-5CD2-9ACC-01E9-4175F9CAD63C}"/>
              </a:ext>
            </a:extLst>
          </p:cNvPr>
          <p:cNvSpPr txBox="1"/>
          <p:nvPr/>
        </p:nvSpPr>
        <p:spPr>
          <a:xfrm>
            <a:off x="6726621" y="3889375"/>
            <a:ext cx="53762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New function to calculate the standard error of a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B597E-7901-7D7E-7CC8-9479045ECF45}"/>
              </a:ext>
            </a:extLst>
          </p:cNvPr>
          <p:cNvSpPr txBox="1"/>
          <p:nvPr/>
        </p:nvSpPr>
        <p:spPr>
          <a:xfrm>
            <a:off x="5980386" y="5609031"/>
            <a:ext cx="61224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The function can be used in the same way as any built-in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3E0952-2773-11A6-BB89-030A628364F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656083" y="5412828"/>
            <a:ext cx="1324303" cy="380869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7A7CD-534C-0E51-622A-8B65D70228A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56538" y="5793697"/>
            <a:ext cx="1623848" cy="52026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21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DCD935-3416-51FD-228D-14EFF479C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25" y="3533109"/>
            <a:ext cx="3981626" cy="3117161"/>
          </a:xfrm>
          <a:prstGeom prst="rect">
            <a:avLst/>
          </a:prstGeom>
        </p:spPr>
      </p:pic>
      <p:pic>
        <p:nvPicPr>
          <p:cNvPr id="12" name="Picture 1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911AA88-25C8-2679-10B2-C6F365B1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65" y="1366618"/>
            <a:ext cx="4710559" cy="2110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94DE6-0A2F-C7E5-1D67-2387D00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AA8F4-666A-5620-B852-65D105994FC7}"/>
              </a:ext>
            </a:extLst>
          </p:cNvPr>
          <p:cNvSpPr txBox="1"/>
          <p:nvPr/>
        </p:nvSpPr>
        <p:spPr>
          <a:xfrm>
            <a:off x="6272147" y="4111893"/>
            <a:ext cx="49217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 err="1"/>
              <a:t>aov</a:t>
            </a:r>
            <a:r>
              <a:rPr lang="en-GB" i="1" dirty="0"/>
              <a:t> (data, formula) calculates analysis of variance (note the similarity of the approach with that of </a:t>
            </a:r>
            <a:r>
              <a:rPr lang="en-GB" i="1" dirty="0" err="1"/>
              <a:t>lm</a:t>
            </a:r>
            <a:r>
              <a:rPr lang="en-GB" i="1" dirty="0"/>
              <a:t> 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D69A55-55FB-3D9F-F15C-FEB6C27E283A}"/>
              </a:ext>
            </a:extLst>
          </p:cNvPr>
          <p:cNvCxnSpPr>
            <a:cxnSpLocks/>
          </p:cNvCxnSpPr>
          <p:nvPr/>
        </p:nvCxnSpPr>
        <p:spPr>
          <a:xfrm flipH="1" flipV="1">
            <a:off x="4595295" y="3108248"/>
            <a:ext cx="1696648" cy="127869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052BE7-8A7D-7AF9-B2C6-47318CAFE43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908809" y="3804557"/>
            <a:ext cx="2363338" cy="63050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B3BA6D-CA03-125C-1F24-19B4760E1197}"/>
              </a:ext>
            </a:extLst>
          </p:cNvPr>
          <p:cNvSpPr txBox="1"/>
          <p:nvPr/>
        </p:nvSpPr>
        <p:spPr>
          <a:xfrm>
            <a:off x="6272146" y="5186112"/>
            <a:ext cx="492171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 err="1"/>
              <a:t>TukeyHSD</a:t>
            </a:r>
            <a:r>
              <a:rPr lang="en-GB" i="1" dirty="0"/>
              <a:t> (</a:t>
            </a:r>
            <a:r>
              <a:rPr lang="en-GB" i="1" dirty="0" err="1"/>
              <a:t>aov_model</a:t>
            </a:r>
            <a:r>
              <a:rPr lang="en-GB" i="1" dirty="0"/>
              <a:t>) calculates the Tukey Honest Significant Difference for a multiple comparison based on the analysis of variance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0EC5DB-D745-51CF-2541-A85DF279B7B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486778" y="4386943"/>
            <a:ext cx="2785368" cy="126083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81299C1-2F03-A670-480A-DE013AC3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149" y="1503562"/>
            <a:ext cx="4545203" cy="26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F7B56693-D3B8-729E-8513-E9C1834B4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65" y="1343985"/>
            <a:ext cx="4965511" cy="2148857"/>
          </a:xfrm>
          <a:prstGeom prst="rect">
            <a:avLst/>
          </a:prstGeom>
        </p:spPr>
      </p:pic>
      <p:pic>
        <p:nvPicPr>
          <p:cNvPr id="27" name="Picture 2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CB7867A-A19B-D6C5-4BD8-DCF3D29CD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25" y="3494615"/>
            <a:ext cx="3811375" cy="3155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94DE6-0A2F-C7E5-1D67-2387D00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B73C49-14D2-8FE2-B331-A36A2AF5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149" y="1503563"/>
            <a:ext cx="4545203" cy="2625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585D5-D0A2-C7F9-423B-7EDBBCB6E11C}"/>
              </a:ext>
            </a:extLst>
          </p:cNvPr>
          <p:cNvSpPr txBox="1"/>
          <p:nvPr/>
        </p:nvSpPr>
        <p:spPr>
          <a:xfrm>
            <a:off x="6272147" y="4111893"/>
            <a:ext cx="49217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 err="1"/>
              <a:t>aov</a:t>
            </a:r>
            <a:r>
              <a:rPr lang="en-GB" i="1" dirty="0"/>
              <a:t> (data, formula) calculates analysis of variance (note the similarity of the approach with that of </a:t>
            </a:r>
            <a:r>
              <a:rPr lang="en-GB" i="1" dirty="0" err="1"/>
              <a:t>lm</a:t>
            </a:r>
            <a:r>
              <a:rPr lang="en-GB" i="1" dirty="0"/>
              <a:t> ()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3A5D5E-6FBA-F2D2-17D4-1C41AA7D09AD}"/>
              </a:ext>
            </a:extLst>
          </p:cNvPr>
          <p:cNvCxnSpPr>
            <a:cxnSpLocks/>
          </p:cNvCxnSpPr>
          <p:nvPr/>
        </p:nvCxnSpPr>
        <p:spPr>
          <a:xfrm flipH="1" flipV="1">
            <a:off x="4595295" y="3108248"/>
            <a:ext cx="1696648" cy="127869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538F57-A513-47E0-DB45-6EE3BC602BE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908809" y="3804557"/>
            <a:ext cx="2363338" cy="63050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6689F8-6603-DA92-FEF1-1068127EAE9A}"/>
              </a:ext>
            </a:extLst>
          </p:cNvPr>
          <p:cNvSpPr txBox="1"/>
          <p:nvPr/>
        </p:nvSpPr>
        <p:spPr>
          <a:xfrm>
            <a:off x="6272146" y="5186112"/>
            <a:ext cx="492171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 err="1"/>
              <a:t>TukeyHSD</a:t>
            </a:r>
            <a:r>
              <a:rPr lang="en-GB" i="1" dirty="0"/>
              <a:t> (</a:t>
            </a:r>
            <a:r>
              <a:rPr lang="en-GB" i="1" dirty="0" err="1"/>
              <a:t>aov_model</a:t>
            </a:r>
            <a:r>
              <a:rPr lang="en-GB" i="1" dirty="0"/>
              <a:t>) calculates the Tukey Honest Significant Difference for a multiple comparison based on the analysis of variance 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6DB69-C61D-C94E-1BCA-3FED5B3CADD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486778" y="4386943"/>
            <a:ext cx="2785368" cy="126083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3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ED00C4BB-8DC3-E65D-FA5C-C68D937F3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97" y="1448389"/>
            <a:ext cx="6128442" cy="5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Closing Thoughts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212" y="2161526"/>
            <a:ext cx="11098306" cy="4047334"/>
          </a:xfrm>
        </p:spPr>
        <p:txBody>
          <a:bodyPr>
            <a:normAutofit/>
          </a:bodyPr>
          <a:lstStyle/>
          <a:p>
            <a:r>
              <a:rPr lang="en-GB" dirty="0"/>
              <a:t>Scripts / Procedural approach to programming / coding</a:t>
            </a:r>
          </a:p>
          <a:p>
            <a:r>
              <a:rPr lang="en-GB" dirty="0"/>
              <a:t>#comments are your friend!</a:t>
            </a:r>
          </a:p>
          <a:p>
            <a:r>
              <a:rPr lang="en-GB" dirty="0"/>
              <a:t>#Longer comments are also your friend (list variables, methods </a:t>
            </a:r>
            <a:br>
              <a:rPr lang="en-GB" dirty="0"/>
            </a:br>
            <a:r>
              <a:rPr lang="en-GB" dirty="0"/>
              <a:t>#  etc. – don’t assume you will remember later!)</a:t>
            </a:r>
            <a:br>
              <a:rPr lang="en-GB" dirty="0"/>
            </a:br>
            <a:endParaRPr lang="en-GB" dirty="0"/>
          </a:p>
          <a:p>
            <a:r>
              <a:rPr lang="en-GB" dirty="0"/>
              <a:t>Use informative variable names (don’t assume you will remember what they mean later!)</a:t>
            </a:r>
          </a:p>
          <a:p>
            <a:r>
              <a:rPr lang="en-GB" dirty="0"/>
              <a:t>There are LOTS of R resources out there – both to find out how to do something and what to do if something’s gone wrong.  Always look first on your favourite search engine! </a:t>
            </a:r>
          </a:p>
          <a:p>
            <a:r>
              <a:rPr lang="en-GB" dirty="0" err="1"/>
              <a:t>Stackoverflow</a:t>
            </a:r>
            <a:r>
              <a:rPr lang="en-GB" dirty="0"/>
              <a:t> is an excellent resource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6A0EF-4D28-227E-BE32-77E1F55DEB5E}"/>
              </a:ext>
            </a:extLst>
          </p:cNvPr>
          <p:cNvSpPr txBox="1"/>
          <p:nvPr/>
        </p:nvSpPr>
        <p:spPr>
          <a:xfrm>
            <a:off x="8097239" y="1501456"/>
            <a:ext cx="37092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i="1" dirty="0"/>
              <a:t>sink () on its own turns any output off</a:t>
            </a:r>
          </a:p>
        </p:txBody>
      </p:sp>
    </p:spTree>
    <p:extLst>
      <p:ext uri="{BB962C8B-B14F-4D97-AF65-F5344CB8AC3E}">
        <p14:creationId xmlns:p14="http://schemas.microsoft.com/office/powerpoint/2010/main" val="1863114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Closing Thoughts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247" y="2161526"/>
            <a:ext cx="10488705" cy="4047334"/>
          </a:xfrm>
        </p:spPr>
        <p:txBody>
          <a:bodyPr>
            <a:normAutofit/>
          </a:bodyPr>
          <a:lstStyle/>
          <a:p>
            <a:r>
              <a:rPr lang="en-GB" dirty="0"/>
              <a:t>Some useful resources for your next steps:</a:t>
            </a: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</a:rPr>
              <a:t>H Wickham, M </a:t>
            </a:r>
            <a:r>
              <a:rPr lang="en-GB" b="0" i="0" dirty="0" err="1">
                <a:solidFill>
                  <a:schemeClr val="tx1"/>
                </a:solidFill>
                <a:effectLst/>
              </a:rPr>
              <a:t>Çetinkaya-Rundel</a:t>
            </a:r>
            <a:r>
              <a:rPr lang="en-GB" b="0" i="0" dirty="0">
                <a:solidFill>
                  <a:schemeClr val="tx1"/>
                </a:solidFill>
                <a:effectLst/>
              </a:rPr>
              <a:t>, G </a:t>
            </a:r>
            <a:r>
              <a:rPr lang="en-GB" b="0" i="0" dirty="0" err="1">
                <a:solidFill>
                  <a:schemeClr val="tx1"/>
                </a:solidFill>
                <a:effectLst/>
              </a:rPr>
              <a:t>Grolemund</a:t>
            </a:r>
            <a:r>
              <a:rPr lang="en-GB" b="0" i="0" dirty="0">
                <a:solidFill>
                  <a:schemeClr val="tx1"/>
                </a:solidFill>
                <a:effectLst/>
              </a:rPr>
              <a:t> (2024) </a:t>
            </a:r>
            <a:r>
              <a:rPr lang="en-GB" b="0" i="1" dirty="0">
                <a:solidFill>
                  <a:schemeClr val="tx1"/>
                </a:solidFill>
                <a:effectLst/>
              </a:rPr>
              <a:t>R for Data Science (2nd edition)</a:t>
            </a:r>
            <a:r>
              <a:rPr lang="en-GB" b="0" i="0" dirty="0">
                <a:solidFill>
                  <a:schemeClr val="tx1"/>
                </a:solidFill>
                <a:effectLst/>
              </a:rPr>
              <a:t>: </a:t>
            </a:r>
            <a:r>
              <a:rPr lang="en-GB" b="0" i="0" u="sng" dirty="0">
                <a:solidFill>
                  <a:srgbClr val="2075A3"/>
                </a:solidFill>
                <a:effectLst/>
                <a:hlinkClick r:id="rId2"/>
              </a:rPr>
              <a:t>https://r4ds.hadley.nz/</a:t>
            </a:r>
            <a:endParaRPr lang="en-GB" b="0" i="0" dirty="0">
              <a:solidFill>
                <a:srgbClr val="262626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</a:rPr>
              <a:t>TM Davies (2016) </a:t>
            </a:r>
            <a:r>
              <a:rPr lang="en-GB" b="0" i="1" dirty="0">
                <a:solidFill>
                  <a:schemeClr val="tx1"/>
                </a:solidFill>
                <a:effectLst/>
              </a:rPr>
              <a:t>The Book of R</a:t>
            </a:r>
            <a:r>
              <a:rPr lang="en-GB" b="0" i="0" dirty="0">
                <a:solidFill>
                  <a:schemeClr val="tx1"/>
                </a:solidFill>
                <a:effectLst/>
              </a:rPr>
              <a:t>: </a:t>
            </a:r>
            <a:r>
              <a:rPr lang="en-GB" b="0" i="0" u="sng" dirty="0">
                <a:solidFill>
                  <a:srgbClr val="2075A3"/>
                </a:solidFill>
                <a:effectLst/>
                <a:hlinkClick r:id="rId3"/>
              </a:rPr>
              <a:t>https://web.itu.edu.tr/~tokerem/The_Book_of_R.pdf</a:t>
            </a:r>
            <a:endParaRPr lang="en-GB" b="0" i="0" dirty="0">
              <a:solidFill>
                <a:srgbClr val="262626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</a:rPr>
              <a:t>E Paradis (2005) </a:t>
            </a:r>
            <a:r>
              <a:rPr lang="en-GB" b="0" i="1" dirty="0">
                <a:solidFill>
                  <a:schemeClr val="tx1"/>
                </a:solidFill>
                <a:effectLst/>
              </a:rPr>
              <a:t>R for Beginners</a:t>
            </a:r>
            <a:r>
              <a:rPr lang="en-GB" b="0" i="0" dirty="0">
                <a:solidFill>
                  <a:schemeClr val="tx1"/>
                </a:solidFill>
                <a:effectLst/>
              </a:rPr>
              <a:t>:</a:t>
            </a:r>
            <a:r>
              <a:rPr lang="en-GB" b="0" i="0" dirty="0">
                <a:solidFill>
                  <a:srgbClr val="262626"/>
                </a:solidFill>
                <a:effectLst/>
              </a:rPr>
              <a:t> </a:t>
            </a:r>
            <a:r>
              <a:rPr lang="en-GB" b="0" i="0" u="sng" dirty="0">
                <a:solidFill>
                  <a:srgbClr val="2075A3"/>
                </a:solidFill>
                <a:effectLst/>
                <a:hlinkClick r:id="rId4"/>
              </a:rPr>
              <a:t>https://cran.r-project.org/doc/contrib/Paradis-rdebuts_en.pdf</a:t>
            </a:r>
            <a:endParaRPr lang="en-GB" b="0" i="0" u="sng" dirty="0">
              <a:solidFill>
                <a:srgbClr val="2075A3"/>
              </a:solidFill>
              <a:effectLst/>
            </a:endParaRPr>
          </a:p>
          <a:p>
            <a:pPr algn="l"/>
            <a:r>
              <a:rPr lang="en-GB" dirty="0">
                <a:solidFill>
                  <a:schemeClr val="tx1"/>
                </a:solidFill>
                <a:effectLst/>
              </a:rPr>
              <a:t>And many, many more!</a:t>
            </a:r>
          </a:p>
          <a:p>
            <a:pPr algn="l"/>
            <a:r>
              <a:rPr lang="en-GB" dirty="0">
                <a:solidFill>
                  <a:schemeClr val="tx1"/>
                </a:solidFill>
                <a:effectLst/>
              </a:rPr>
              <a:t>Not forgetting </a:t>
            </a:r>
            <a:r>
              <a:rPr lang="en-GB" dirty="0" err="1">
                <a:solidFill>
                  <a:schemeClr val="tx1"/>
                </a:solidFill>
                <a:effectLst/>
              </a:rPr>
              <a:t>cheatsheets</a:t>
            </a:r>
            <a:r>
              <a:rPr lang="en-GB" dirty="0">
                <a:solidFill>
                  <a:schemeClr val="tx1"/>
                </a:solidFill>
                <a:effectLst/>
              </a:rPr>
              <a:t> …</a:t>
            </a:r>
            <a:endParaRPr lang="en-GB" u="sng" dirty="0">
              <a:solidFill>
                <a:srgbClr val="2075A3"/>
              </a:solidFill>
              <a:effectLst/>
            </a:endParaRPr>
          </a:p>
          <a:p>
            <a:pPr algn="l"/>
            <a:endParaRPr lang="en-GB" b="0" i="0" dirty="0">
              <a:solidFill>
                <a:srgbClr val="262626"/>
              </a:solidFill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821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8A4B-836C-D7B6-A33C-838CFC08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977A5C-CEFD-7900-5A64-86E410861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709" y="1732453"/>
            <a:ext cx="3122325" cy="4130465"/>
          </a:xfrm>
        </p:spPr>
        <p:txBody>
          <a:bodyPr>
            <a:normAutofit/>
          </a:bodyPr>
          <a:lstStyle/>
          <a:p>
            <a:r>
              <a:rPr lang="en-GB" sz="2400" dirty="0"/>
              <a:t>Number of examples copied into the repository from Posit and other sources</a:t>
            </a:r>
          </a:p>
          <a:p>
            <a:r>
              <a:rPr lang="en-GB" sz="2400" dirty="0"/>
              <a:t>Search for R </a:t>
            </a:r>
            <a:r>
              <a:rPr lang="en-GB" sz="2400" dirty="0" err="1"/>
              <a:t>cheatsheets</a:t>
            </a:r>
            <a:r>
              <a:rPr lang="en-GB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2FEBD-64A7-D71E-18A9-96A13E7F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32" y="1460308"/>
            <a:ext cx="6556078" cy="51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6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00" y="3"/>
            <a:ext cx="8033269" cy="6872211"/>
          </a:xfrm>
        </p:spPr>
      </p:pic>
    </p:spTree>
    <p:extLst>
      <p:ext uri="{BB962C8B-B14F-4D97-AF65-F5344CB8AC3E}">
        <p14:creationId xmlns:p14="http://schemas.microsoft.com/office/powerpoint/2010/main" val="419489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211E-A9C4-D3E2-A3C1-D15805A5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F6F0-7E84-F122-1CFD-A5FBF281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80053"/>
            <a:ext cx="7886700" cy="3909923"/>
          </a:xfrm>
        </p:spPr>
        <p:txBody>
          <a:bodyPr/>
          <a:lstStyle/>
          <a:p>
            <a:pPr marL="0" indent="0">
              <a:buNone/>
            </a:pPr>
            <a:r>
              <a:rPr lang="en-GB" i="1" dirty="0">
                <a:solidFill>
                  <a:schemeClr val="tx1"/>
                </a:solidFill>
                <a:effectLst/>
              </a:rPr>
              <a:t>“Good data management is not a goal in itself, but rather is the key conduit leading to knowledge discovery and innovation, and to subsequent data and knowledge integration and reuse by the community” </a:t>
            </a:r>
            <a:endParaRPr lang="en-GB" sz="2400" i="1" dirty="0">
              <a:solidFill>
                <a:schemeClr val="tx1"/>
              </a:solidFill>
              <a:effectLst/>
            </a:endParaRPr>
          </a:p>
          <a:p>
            <a:pPr marL="0" indent="0" algn="r">
              <a:buNone/>
            </a:pPr>
            <a:r>
              <a:rPr lang="en-GB" sz="1600" dirty="0">
                <a:solidFill>
                  <a:schemeClr val="tx1"/>
                </a:solidFill>
                <a:effectLst/>
              </a:rPr>
              <a:t>Wilkinson et al (2016)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4 foundational principles:</a:t>
            </a:r>
            <a:endParaRPr lang="en-GB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4A28CD-8928-F66A-348D-AF5786CD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030" y="3807620"/>
            <a:ext cx="6778727" cy="229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DB338-A5BA-3112-9460-2CEC2F79E1B4}"/>
              </a:ext>
            </a:extLst>
          </p:cNvPr>
          <p:cNvSpPr txBox="1"/>
          <p:nvPr/>
        </p:nvSpPr>
        <p:spPr>
          <a:xfrm>
            <a:off x="7105254" y="6353240"/>
            <a:ext cx="34286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https://www.go-fair.org/fair-principles/</a:t>
            </a:r>
          </a:p>
        </p:txBody>
      </p:sp>
    </p:spTree>
    <p:extLst>
      <p:ext uri="{BB962C8B-B14F-4D97-AF65-F5344CB8AC3E}">
        <p14:creationId xmlns:p14="http://schemas.microsoft.com/office/powerpoint/2010/main" val="24255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2EF4A51-8D68-6340-18F2-9B5E2D9E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69" y="158394"/>
            <a:ext cx="8568940" cy="655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DD24E-928D-607F-7BAE-6F301237A6AE}"/>
              </a:ext>
            </a:extLst>
          </p:cNvPr>
          <p:cNvSpPr txBox="1"/>
          <p:nvPr/>
        </p:nvSpPr>
        <p:spPr>
          <a:xfrm>
            <a:off x="6096003" y="6462911"/>
            <a:ext cx="42749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</a:rPr>
              <a:t>Source: https://ccafs.cgiar.org/open-access-and-fair-principles</a:t>
            </a:r>
          </a:p>
        </p:txBody>
      </p:sp>
    </p:spTree>
    <p:extLst>
      <p:ext uri="{BB962C8B-B14F-4D97-AF65-F5344CB8AC3E}">
        <p14:creationId xmlns:p14="http://schemas.microsoft.com/office/powerpoint/2010/main" val="177754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D53D-D262-451C-B8A4-E14EEA23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files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81F1F0F-6F83-4943-88F2-5A1079EDC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00" y="1731963"/>
            <a:ext cx="2804563" cy="40592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07709-A052-4D44-82A5-83C9B0530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63" y="1732453"/>
            <a:ext cx="6942225" cy="4632839"/>
          </a:xfrm>
        </p:spPr>
        <p:txBody>
          <a:bodyPr>
            <a:normAutofit/>
          </a:bodyPr>
          <a:lstStyle/>
          <a:p>
            <a:r>
              <a:rPr lang="en-GB" dirty="0"/>
              <a:t>DurhamWeather1850_2025.csv</a:t>
            </a:r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Mean Central England Temperature 1659 to 2024: meantemp_seasonal_totals.txt </a:t>
            </a:r>
            <a:r>
              <a:rPr lang="en-GB" sz="1800" dirty="0"/>
              <a:t>(</a:t>
            </a:r>
            <a:r>
              <a:rPr lang="en-GB" sz="1600" dirty="0">
                <a:latin typeface="LMRoman10-Regular"/>
              </a:rPr>
              <a:t>https://www.metoffice.gov.uk/hadobs/hadcet/)</a:t>
            </a:r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Monthly England &amp; Wales precipitation 1766 - 2024: HadEWP_monthly_totals.txt </a:t>
            </a:r>
            <a:r>
              <a:rPr lang="en-GB" sz="1800" dirty="0"/>
              <a:t>(</a:t>
            </a:r>
            <a:r>
              <a:rPr lang="en-GB" sz="1600" dirty="0">
                <a:latin typeface="LMRoman10-Regular"/>
              </a:rPr>
              <a:t>https://www.metoffice.gov.uk/hadobs/hadukp/)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B5715-E640-4ACC-9DE9-B4AEA035E38C}"/>
              </a:ext>
            </a:extLst>
          </p:cNvPr>
          <p:cNvSpPr txBox="1"/>
          <p:nvPr/>
        </p:nvSpPr>
        <p:spPr>
          <a:xfrm>
            <a:off x="5172724" y="2129975"/>
            <a:ext cx="5495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https://durhamweather.webspace.durham.ac.uk/open-access-climate-datasets/</a:t>
            </a:r>
          </a:p>
        </p:txBody>
      </p:sp>
    </p:spTree>
    <p:extLst>
      <p:ext uri="{BB962C8B-B14F-4D97-AF65-F5344CB8AC3E}">
        <p14:creationId xmlns:p14="http://schemas.microsoft.com/office/powerpoint/2010/main" val="217586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80F3D3C-EB1D-1D43-CB5C-4A9A3EB0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7" y="4564181"/>
            <a:ext cx="6934801" cy="227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0A31F-6863-33F3-A26C-FFE2FD13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54A81-2961-E996-E81D-5BFA6977A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7812" y="1732449"/>
            <a:ext cx="6139745" cy="4058751"/>
          </a:xfrm>
        </p:spPr>
        <p:txBody>
          <a:bodyPr/>
          <a:lstStyle/>
          <a:p>
            <a:r>
              <a:rPr lang="en-GB" dirty="0"/>
              <a:t>Your data should be kept separate from any output and the scripts used to produce that output</a:t>
            </a:r>
          </a:p>
          <a:p>
            <a:r>
              <a:rPr lang="en-GB" dirty="0"/>
              <a:t>The script assumes that there are three folders that </a:t>
            </a:r>
            <a:r>
              <a:rPr lang="en-GB" sz="2400" b="1" dirty="0"/>
              <a:t>must</a:t>
            </a:r>
            <a:r>
              <a:rPr lang="en-GB" dirty="0"/>
              <a:t> be in the relative locations shown on the left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8A065-061E-B6F7-AB7E-FEB4F134A5E4}"/>
              </a:ext>
            </a:extLst>
          </p:cNvPr>
          <p:cNvSpPr txBox="1"/>
          <p:nvPr/>
        </p:nvSpPr>
        <p:spPr>
          <a:xfrm>
            <a:off x="7110085" y="4677776"/>
            <a:ext cx="4157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Change this line to point to the location of the script on your computer</a:t>
            </a:r>
          </a:p>
          <a:p>
            <a:r>
              <a:rPr lang="en-GB" i="1" dirty="0"/>
              <a:t>(but note the comment about reproducibility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952817-B382-501D-9803-342F340600A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263153" y="5139441"/>
            <a:ext cx="3846932" cy="6905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DE2354-210B-5F13-3583-032BCA27FE18}"/>
              </a:ext>
            </a:extLst>
          </p:cNvPr>
          <p:cNvSpPr txBox="1"/>
          <p:nvPr/>
        </p:nvSpPr>
        <p:spPr>
          <a:xfrm>
            <a:off x="6750423" y="6176366"/>
            <a:ext cx="565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sink (filename) copies the console output to the file – here the filename is also given the date to keep track of changes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23C7B5-04EA-7ECA-426D-BAC02561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40" y="1732449"/>
            <a:ext cx="3126278" cy="2540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AF8EE4-271F-E5FA-C7E8-DB8425E84F1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029200" y="6499532"/>
            <a:ext cx="1721223" cy="25257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2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B20D-D810-F1DF-3325-86714CA8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checking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0F3C3-F6D3-1EFE-8D1E-830D26DAD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5261" y="3604910"/>
            <a:ext cx="7350780" cy="2884761"/>
          </a:xfrm>
        </p:spPr>
        <p:txBody>
          <a:bodyPr>
            <a:normAutofit/>
          </a:bodyPr>
          <a:lstStyle/>
          <a:p>
            <a:r>
              <a:rPr lang="en-GB" dirty="0"/>
              <a:t>In the Environment pane in </a:t>
            </a:r>
            <a:r>
              <a:rPr lang="en-GB" dirty="0" err="1"/>
              <a:t>Rstudio</a:t>
            </a:r>
            <a:r>
              <a:rPr lang="en-GB" dirty="0"/>
              <a:t>, you should see we now have 64222 observations of 6 variables: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GB" dirty="0"/>
              <a:t>year, month, day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GB" dirty="0" err="1"/>
              <a:t>Tmax</a:t>
            </a:r>
            <a:r>
              <a:rPr lang="en-GB" dirty="0"/>
              <a:t>, </a:t>
            </a:r>
            <a:r>
              <a:rPr lang="en-GB" dirty="0" err="1"/>
              <a:t>Tmin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GB" dirty="0"/>
              <a:t>rainfall</a:t>
            </a:r>
          </a:p>
        </p:txBody>
      </p:sp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045D6BF-D326-9794-9629-CAEB4F86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86" y="1499852"/>
            <a:ext cx="9025179" cy="1929148"/>
          </a:xfrm>
          <a:prstGeom prst="rect">
            <a:avLst/>
          </a:prstGeom>
        </p:spPr>
      </p:pic>
      <p:pic>
        <p:nvPicPr>
          <p:cNvPr id="14" name="Picture 13" descr="A screen shot of a number&#10;&#10;AI-generated content may be incorrect.">
            <a:extLst>
              <a:ext uri="{FF2B5EF4-FFF2-40B4-BE49-F238E27FC236}">
                <a16:creationId xmlns:a16="http://schemas.microsoft.com/office/drawing/2014/main" id="{1982C686-D1E2-1993-697C-6CCDAA1DB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7" y="3507911"/>
            <a:ext cx="3648574" cy="1622681"/>
          </a:xfrm>
          <a:prstGeom prst="rect">
            <a:avLst/>
          </a:prstGeom>
        </p:spPr>
      </p:pic>
      <p:pic>
        <p:nvPicPr>
          <p:cNvPr id="16" name="Picture 15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5111D456-D893-936A-DAFF-673306E49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7" y="5340763"/>
            <a:ext cx="7513971" cy="14326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BA7707-A863-58D7-E1EF-E576547D4E43}"/>
              </a:ext>
            </a:extLst>
          </p:cNvPr>
          <p:cNvSpPr txBox="1"/>
          <p:nvPr/>
        </p:nvSpPr>
        <p:spPr>
          <a:xfrm>
            <a:off x="8674456" y="6402004"/>
            <a:ext cx="304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there are missing values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F3FA3D-AA78-C3BB-96EC-D3695EB13E7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252447" y="6586670"/>
            <a:ext cx="1422009" cy="7891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238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16451</TotalTime>
  <Words>2386</Words>
  <Application>Microsoft Office PowerPoint</Application>
  <PresentationFormat>Widescreen</PresentationFormat>
  <Paragraphs>241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Gill Sans MT</vt:lpstr>
      <vt:lpstr>LMRoman10-Regular</vt:lpstr>
      <vt:lpstr>TUOS Stephenson</vt:lpstr>
      <vt:lpstr>Wingdings 2</vt:lpstr>
      <vt:lpstr>Slate</vt:lpstr>
      <vt:lpstr>R and Larg(ish) Data A Very Basic Introduction</vt:lpstr>
      <vt:lpstr>Some output from R</vt:lpstr>
      <vt:lpstr>Why code?</vt:lpstr>
      <vt:lpstr>Outline</vt:lpstr>
      <vt:lpstr>Data management</vt:lpstr>
      <vt:lpstr>PowerPoint Presentation</vt:lpstr>
      <vt:lpstr>Data files</vt:lpstr>
      <vt:lpstr>Data management</vt:lpstr>
      <vt:lpstr>Reading and checking data</vt:lpstr>
      <vt:lpstr>R basics</vt:lpstr>
      <vt:lpstr>Variables</vt:lpstr>
      <vt:lpstr>Functions</vt:lpstr>
      <vt:lpstr>Data Frames</vt:lpstr>
      <vt:lpstr>Use of functions</vt:lpstr>
      <vt:lpstr>Libraries</vt:lpstr>
      <vt:lpstr>Libraries</vt:lpstr>
      <vt:lpstr>The tidyverse</vt:lpstr>
      <vt:lpstr>The tidyverse (cont.)</vt:lpstr>
      <vt:lpstr>Plotting</vt:lpstr>
      <vt:lpstr>Data Wrangling</vt:lpstr>
      <vt:lpstr>dplyr</vt:lpstr>
      <vt:lpstr>More ggplot</vt:lpstr>
      <vt:lpstr>PowerPoint Presentation</vt:lpstr>
      <vt:lpstr>dplyr again</vt:lpstr>
      <vt:lpstr>PowerPoint Presentation</vt:lpstr>
      <vt:lpstr>So How does Durham Compare to Other Long Sequences?</vt:lpstr>
      <vt:lpstr>Datasets</vt:lpstr>
      <vt:lpstr>Combining the Datasets</vt:lpstr>
      <vt:lpstr>Combining Plots</vt:lpstr>
      <vt:lpstr>Combining Plots</vt:lpstr>
      <vt:lpstr>Combining Plots</vt:lpstr>
      <vt:lpstr>Combining Plots</vt:lpstr>
      <vt:lpstr>Making Predictions</vt:lpstr>
      <vt:lpstr>Fitting without an Intercept</vt:lpstr>
      <vt:lpstr>Making Retrodictions</vt:lpstr>
      <vt:lpstr>Making Retrodictions</vt:lpstr>
      <vt:lpstr>Making Retrodictions</vt:lpstr>
      <vt:lpstr>Saving Graphs to File</vt:lpstr>
      <vt:lpstr>Climate Change?</vt:lpstr>
      <vt:lpstr>Compare with Baseline</vt:lpstr>
      <vt:lpstr>Climate Change?</vt:lpstr>
      <vt:lpstr>Climate Change?</vt:lpstr>
      <vt:lpstr>Some Closing Thoughts (1)</vt:lpstr>
      <vt:lpstr>Some Closing Thoughts (2)</vt:lpstr>
      <vt:lpstr>Cheatsheets</vt:lpstr>
      <vt:lpstr>PowerPoint Presentation</vt:lpstr>
    </vt:vector>
  </TitlesOfParts>
  <Manager>Design team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template</dc:subject>
  <dc:creator>rzxt39</dc:creator>
  <cp:keywords>tuos, sheffield, university, powerpoint, ppt, template, i-d, 2005, colour, dmc</cp:keywords>
  <dc:description>Please use this template for all your screen presentation requirements - adapting as necessary to the audience and facility in which it might be seen._x000d_
_x000d_
© 2005  The Univeristy of Sheffield</dc:description>
  <cp:lastModifiedBy>WAINWRIGHT, JOHN</cp:lastModifiedBy>
  <cp:revision>169</cp:revision>
  <cp:lastPrinted>2005-02-24T11:31:10Z</cp:lastPrinted>
  <dcterms:created xsi:type="dcterms:W3CDTF">2017-01-12T11:30:37Z</dcterms:created>
  <dcterms:modified xsi:type="dcterms:W3CDTF">2025-12-01T14:16:09Z</dcterms:modified>
  <cp:category>templates, identity</cp:category>
</cp:coreProperties>
</file>